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83" r:id="rId4"/>
    <p:sldId id="285" r:id="rId5"/>
    <p:sldId id="286" r:id="rId6"/>
    <p:sldId id="287" r:id="rId7"/>
    <p:sldId id="288" r:id="rId8"/>
    <p:sldId id="301" r:id="rId9"/>
    <p:sldId id="302" r:id="rId10"/>
    <p:sldId id="289" r:id="rId11"/>
    <p:sldId id="303" r:id="rId12"/>
    <p:sldId id="304" r:id="rId13"/>
    <p:sldId id="290" r:id="rId14"/>
    <p:sldId id="291" r:id="rId15"/>
    <p:sldId id="292" r:id="rId16"/>
    <p:sldId id="293" r:id="rId17"/>
    <p:sldId id="305" r:id="rId18"/>
    <p:sldId id="306" r:id="rId19"/>
    <p:sldId id="294" r:id="rId20"/>
    <p:sldId id="295" r:id="rId21"/>
    <p:sldId id="307" r:id="rId22"/>
    <p:sldId id="308" r:id="rId23"/>
    <p:sldId id="296" r:id="rId24"/>
    <p:sldId id="309" r:id="rId25"/>
    <p:sldId id="310" r:id="rId26"/>
    <p:sldId id="297" r:id="rId27"/>
    <p:sldId id="311" r:id="rId28"/>
    <p:sldId id="312" r:id="rId29"/>
    <p:sldId id="298" r:id="rId30"/>
    <p:sldId id="299" r:id="rId31"/>
    <p:sldId id="300" r:id="rId32"/>
    <p:sldId id="313" r:id="rId33"/>
    <p:sldId id="314" r:id="rId34"/>
    <p:sldId id="284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7C80"/>
    <a:srgbClr val="F1D0A5"/>
    <a:srgbClr val="EBBE81"/>
    <a:srgbClr val="000099"/>
    <a:srgbClr val="990000"/>
    <a:srgbClr val="422C16"/>
    <a:srgbClr val="0C788E"/>
    <a:srgbClr val="025198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3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“</a:t>
            </a:r>
            <a:r>
              <a:rPr lang="el-GR" sz="1800" dirty="0" smtClean="0"/>
              <a:t>Κλάδος δραστηριότητας:</a:t>
            </a:r>
            <a:r>
              <a:rPr lang="en-US" sz="1800" dirty="0" smtClean="0"/>
              <a:t>”</a:t>
            </a:r>
            <a:endParaRPr lang="el-GR" sz="1800" dirty="0" smtClean="0"/>
          </a:p>
          <a:p>
            <a:pPr>
              <a:defRPr sz="1800"/>
            </a:pPr>
            <a:r>
              <a:rPr lang="el-GR" sz="1400" dirty="0" smtClean="0"/>
              <a:t>(πολλαπλής επιλογής)</a:t>
            </a:r>
            <a:endParaRPr lang="el-GR" sz="1400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36737514574699331"/>
          <c:y val="0.12963154367183247"/>
          <c:w val="0.5720535821496826"/>
          <c:h val="0.83856415771653781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0.32245294855004908"/>
                  <c:y val="1.4456499368922581E-2"/>
                </c:manualLayout>
              </c:layout>
              <c:showVal val="1"/>
            </c:dLbl>
            <c:dLbl>
              <c:idx val="1"/>
              <c:layout>
                <c:manualLayout>
                  <c:x val="0.2369405644041796"/>
                  <c:y val="8.673899621353549E-3"/>
                </c:manualLayout>
              </c:layout>
              <c:showVal val="1"/>
            </c:dLbl>
            <c:dLbl>
              <c:idx val="2"/>
              <c:layout>
                <c:manualLayout>
                  <c:x val="0.15142818025831023"/>
                  <c:y val="2.8912998737845156E-3"/>
                </c:manualLayout>
              </c:layout>
              <c:showVal val="1"/>
            </c:dLbl>
            <c:dLbl>
              <c:idx val="3"/>
              <c:layout>
                <c:manualLayout>
                  <c:x val="9.798294016714193E-2"/>
                  <c:y val="1.445649936892268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ΑΠΑΝΤΗΣΕΙΣ!$B$5:$B$8</c:f>
              <c:strCache>
                <c:ptCount val="4"/>
                <c:pt idx="0">
                  <c:v>Εμπόριο</c:v>
                </c:pt>
                <c:pt idx="1">
                  <c:v>Υπηρεσίες</c:v>
                </c:pt>
                <c:pt idx="2">
                  <c:v>Βιομηχανία-Μεταποίηση</c:v>
                </c:pt>
                <c:pt idx="3">
                  <c:v>Κατασκευές</c:v>
                </c:pt>
              </c:strCache>
            </c:strRef>
          </c:cat>
          <c:val>
            <c:numRef>
              <c:f>ΑΠΑΝΤΗΣΕΙΣ!$E$5:$E$8</c:f>
              <c:numCache>
                <c:formatCode>0%</c:formatCode>
                <c:ptCount val="4"/>
                <c:pt idx="0">
                  <c:v>0.58604651162790689</c:v>
                </c:pt>
                <c:pt idx="1">
                  <c:v>0.36744186046511634</c:v>
                </c:pt>
                <c:pt idx="2">
                  <c:v>0.1674418604651163</c:v>
                </c:pt>
                <c:pt idx="3">
                  <c:v>8.3720930232558152E-2</c:v>
                </c:pt>
              </c:numCache>
            </c:numRef>
          </c:val>
        </c:ser>
        <c:dLbls/>
        <c:gapWidth val="55"/>
        <c:gapDepth val="55"/>
        <c:shape val="box"/>
        <c:axId val="96334976"/>
        <c:axId val="113190400"/>
        <c:axId val="0"/>
      </c:bar3DChart>
      <c:catAx>
        <c:axId val="963349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/>
            </a:pPr>
            <a:endParaRPr lang="el-GR"/>
          </a:p>
        </c:txPr>
        <c:crossAx val="113190400"/>
        <c:crosses val="autoZero"/>
        <c:auto val="1"/>
        <c:lblAlgn val="ctr"/>
        <c:lblOffset val="100"/>
      </c:catAx>
      <c:valAx>
        <c:axId val="11319040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96334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Σε </a:t>
            </a:r>
            <a:r>
              <a:rPr lang="el-GR" sz="1600"/>
              <a:t>γενικές γραμμές θα λέγατε ότι οι εργαζόμενοι στην επιχείρησή σας</a:t>
            </a:r>
            <a:r>
              <a:rPr lang="el-GR" sz="1600" smtClean="0"/>
              <a:t>: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044925939159964E-2"/>
          <c:y val="0.2486865608682369"/>
          <c:w val="0.8400440491597031"/>
          <c:h val="0.6817519407565826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ΑΠΑΝΤΗΣΕΙΣ!$B$169:$B$171</c:f>
              <c:strCache>
                <c:ptCount val="3"/>
                <c:pt idx="0">
                  <c:v>Εργάζονται με ζήλο και έχουν ενδιαφέρον για την εργασία τους</c:v>
                </c:pt>
                <c:pt idx="1">
                  <c:v>Εργάζονται λόγω υποχρέωσης και διεκπεραιωτικά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ΑΠΑΝΤΗΣΕΙΣ!$D$169:$D$171</c:f>
              <c:numCache>
                <c:formatCode>0%</c:formatCode>
                <c:ptCount val="3"/>
                <c:pt idx="0">
                  <c:v>0.63255813953488382</c:v>
                </c:pt>
                <c:pt idx="1">
                  <c:v>0.24651162790697675</c:v>
                </c:pt>
                <c:pt idx="2">
                  <c:v>0.12093023255813956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18"/>
  <c:chart>
    <c:title>
      <c:tx>
        <c:rich>
          <a:bodyPr/>
          <a:lstStyle/>
          <a:p>
            <a:pPr>
              <a:defRPr sz="1600"/>
            </a:pPr>
            <a:r>
              <a:rPr lang="el-GR" sz="1600"/>
              <a:t>"Σε γενικές γραμμές και σε μια κλίμακα από 1-Καθόλου μέχρι 5-Πολύ, σε τι βαθμό θα λέγατε ότι οι εργαζόμενοι στην επιχείρησή σας συνεργάζονται ικανοποιητικά με:" </a:t>
            </a:r>
            <a:endParaRPr lang="en-US" sz="1600"/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ΑΠΑΝΤΗΣΕΙΣ!$B$187</c:f>
              <c:strCache>
                <c:ptCount val="1"/>
                <c:pt idx="0">
                  <c:v>5 – Πολύ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(ΑΠΑΝΤΗΣΕΙΣ!$D$187;ΑΠΑΝΤΗΣΕΙΣ!$F$187;ΑΠΑΝΤΗΣΕΙΣ!$H$187)</c:f>
              <c:numCache>
                <c:formatCode>0%</c:formatCode>
                <c:ptCount val="3"/>
                <c:pt idx="0">
                  <c:v>0.2139534883720931</c:v>
                </c:pt>
                <c:pt idx="1">
                  <c:v>0.27906976744186052</c:v>
                </c:pt>
                <c:pt idx="2">
                  <c:v>0.21860465116279074</c:v>
                </c:pt>
              </c:numCache>
            </c:numRef>
          </c:val>
        </c:ser>
        <c:ser>
          <c:idx val="1"/>
          <c:order val="1"/>
          <c:tx>
            <c:strRef>
              <c:f>ΑΠΑΝΤΗΣΕΙΣ!$B$188</c:f>
              <c:strCache>
                <c:ptCount val="1"/>
                <c:pt idx="0">
                  <c:v>4 – Αρκετά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(ΑΠΑΝΤΗΣΕΙΣ!$D$188;ΑΠΑΝΤΗΣΕΙΣ!$F$188;ΑΠΑΝΤΗΣΕΙΣ!$H$188)</c:f>
              <c:numCache>
                <c:formatCode>0%</c:formatCode>
                <c:ptCount val="3"/>
                <c:pt idx="0">
                  <c:v>0.51627906976744176</c:v>
                </c:pt>
                <c:pt idx="1">
                  <c:v>0.45116279069767445</c:v>
                </c:pt>
                <c:pt idx="2">
                  <c:v>0.3860465116279071</c:v>
                </c:pt>
              </c:numCache>
            </c:numRef>
          </c:val>
        </c:ser>
        <c:ser>
          <c:idx val="2"/>
          <c:order val="2"/>
          <c:tx>
            <c:strRef>
              <c:f>ΑΠΑΝΤΗΣΕΙΣ!$B$189</c:f>
              <c:strCache>
                <c:ptCount val="1"/>
                <c:pt idx="0">
                  <c:v>3 – Ούτε πολύ/Ούτε λίγο</c:v>
                </c:pt>
              </c:strCache>
            </c:strRef>
          </c:tx>
          <c:spPr>
            <a:solidFill>
              <a:srgbClr val="F1D0A5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(ΑΠΑΝΤΗΣΕΙΣ!$D$189;ΑΠΑΝΤΗΣΕΙΣ!$F$189;ΑΠΑΝΤΗΣΕΙΣ!$H$189)</c:f>
              <c:numCache>
                <c:formatCode>0%</c:formatCode>
                <c:ptCount val="3"/>
                <c:pt idx="0">
                  <c:v>0.15348837209302332</c:v>
                </c:pt>
                <c:pt idx="1">
                  <c:v>0.19534883720930235</c:v>
                </c:pt>
                <c:pt idx="2">
                  <c:v>0.19069767441860463</c:v>
                </c:pt>
              </c:numCache>
            </c:numRef>
          </c:val>
        </c:ser>
        <c:ser>
          <c:idx val="3"/>
          <c:order val="3"/>
          <c:tx>
            <c:strRef>
              <c:f>ΑΠΑΝΤΗΣΕΙΣ!$B$190</c:f>
              <c:strCache>
                <c:ptCount val="1"/>
                <c:pt idx="0">
                  <c:v>2 – Λίγο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(ΑΠΑΝΤΗΣΕΙΣ!$D$190;ΑΠΑΝΤΗΣΕΙΣ!$F$190;ΑΠΑΝΤΗΣΕΙΣ!$H$190)</c:f>
              <c:numCache>
                <c:formatCode>0%</c:formatCode>
                <c:ptCount val="3"/>
                <c:pt idx="0">
                  <c:v>4.1860465116279069E-2</c:v>
                </c:pt>
                <c:pt idx="1">
                  <c:v>1.8604651162790701E-2</c:v>
                </c:pt>
                <c:pt idx="2">
                  <c:v>4.6511627906976764E-2</c:v>
                </c:pt>
              </c:numCache>
            </c:numRef>
          </c:val>
        </c:ser>
        <c:ser>
          <c:idx val="4"/>
          <c:order val="4"/>
          <c:tx>
            <c:strRef>
              <c:f>ΑΠΑΝΤΗΣΕΙΣ!$B$191</c:f>
              <c:strCache>
                <c:ptCount val="1"/>
                <c:pt idx="0">
                  <c:v>1 – Καθόλου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1445662559315919E-16"/>
                  <c:y val="9.2668611208924029E-2"/>
                </c:manualLayout>
              </c:layout>
              <c:showVal val="1"/>
            </c:dLbl>
            <c:dLbl>
              <c:idx val="1"/>
              <c:layout>
                <c:manualLayout>
                  <c:x val="3.1215803947054073E-3"/>
                  <c:y val="7.7722061013936333E-2"/>
                </c:manualLayout>
              </c:layout>
              <c:showVal val="1"/>
            </c:dLbl>
            <c:dLbl>
              <c:idx val="2"/>
              <c:layout>
                <c:manualLayout>
                  <c:x val="1.5607901973527035E-3"/>
                  <c:y val="8.370068109193140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(ΑΠΑΝΤΗΣΕΙΣ!$D$191;ΑΠΑΝΤΗΣΕΙΣ!$F$191;ΑΠΑΝΤΗΣΕΙΣ!$H$191)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3.7209302325581402E-2</c:v>
                </c:pt>
              </c:numCache>
            </c:numRef>
          </c:val>
        </c:ser>
        <c:ser>
          <c:idx val="5"/>
          <c:order val="5"/>
          <c:tx>
            <c:strRef>
              <c:f>ΑΠΑΝΤΗΣΕΙΣ!$B$192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(ΑΠΑΝΤΗΣΕΙΣ!$D$186;ΑΠΑΝΤΗΣΕΙΣ!$F$186;ΑΠΑΝΤΗΣΕΙΣ!$H$186)</c:f>
              <c:strCache>
                <c:ptCount val="3"/>
                <c:pt idx="0">
                  <c:v>Τους άλλους εργαζόμενους</c:v>
                </c:pt>
                <c:pt idx="1">
                  <c:v>Τους πελάτες</c:v>
                </c:pt>
                <c:pt idx="2">
                  <c:v>Τους προμηθευτές</c:v>
                </c:pt>
              </c:strCache>
            </c:strRef>
          </c:cat>
          <c:val>
            <c:numRef>
              <c:f>(ΑΠΑΝΤΗΣΕΙΣ!$D$192;ΑΠΑΝΤΗΣΕΙΣ!$F$192;ΑΠΑΝΤΗΣΕΙΣ!$H$192)</c:f>
              <c:numCache>
                <c:formatCode>0%</c:formatCode>
                <c:ptCount val="3"/>
                <c:pt idx="0">
                  <c:v>7.4418604651162804E-2</c:v>
                </c:pt>
                <c:pt idx="1">
                  <c:v>5.5813953488372092E-2</c:v>
                </c:pt>
                <c:pt idx="2">
                  <c:v>0.12093023255813956</c:v>
                </c:pt>
              </c:numCache>
            </c:numRef>
          </c:val>
        </c:ser>
        <c:dLbls>
          <c:showVal val="1"/>
        </c:dLbls>
        <c:gapWidth val="95"/>
        <c:overlap val="100"/>
        <c:axId val="188374016"/>
        <c:axId val="188384000"/>
      </c:barChart>
      <c:catAx>
        <c:axId val="18837401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 i="1"/>
            </a:pPr>
            <a:endParaRPr lang="el-GR"/>
          </a:p>
        </c:txPr>
        <c:crossAx val="188384000"/>
        <c:crosses val="autoZero"/>
        <c:auto val="1"/>
        <c:lblAlgn val="ctr"/>
        <c:lblOffset val="100"/>
      </c:catAx>
      <c:valAx>
        <c:axId val="188384000"/>
        <c:scaling>
          <c:orientation val="minMax"/>
        </c:scaling>
        <c:delete val="1"/>
        <c:axPos val="t"/>
        <c:numFmt formatCode="0%" sourceLinked="1"/>
        <c:tickLblPos val="none"/>
        <c:crossAx val="188374016"/>
        <c:crosses val="autoZero"/>
        <c:crossBetween val="between"/>
      </c:valAx>
      <c:spPr>
        <a:noFill/>
      </c:spPr>
    </c:plotArea>
    <c:legend>
      <c:legendPos val="t"/>
      <c:layout/>
      <c:txPr>
        <a:bodyPr/>
        <a:lstStyle/>
        <a:p>
          <a:pPr>
            <a:defRPr b="1"/>
          </a:pPr>
          <a:endParaRPr lang="el-G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Σε </a:t>
            </a:r>
            <a:r>
              <a:rPr lang="el-GR" sz="1600"/>
              <a:t>γενικές γραμμές υπάρχει κάποιο σύστημα (θεσμοθετημένο ή άτυπο) για την επιβράβευση των εργαζομένων στην επιχείρησή σας βάσει της απόδοσής τους</a:t>
            </a:r>
            <a:r>
              <a:rPr lang="el-GR" sz="1600" smtClean="0"/>
              <a:t>: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666254133206179E-2"/>
          <c:y val="0.26108487945783815"/>
          <c:w val="0.88135576044050168"/>
          <c:h val="0.695442814046302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ΑΠΑΝΤΗΣΕΙΣ!$B$205:$B$208</c:f>
              <c:strCache>
                <c:ptCount val="4"/>
                <c:pt idx="0">
                  <c:v>Ναι, θεσμοθετημένο</c:v>
                </c:pt>
                <c:pt idx="1">
                  <c:v>Ναι, άτυπο</c:v>
                </c:pt>
                <c:pt idx="2">
                  <c:v>Όχι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ΑΠΑΝΤΗΣΕΙΣ!$D$205:$D$208</c:f>
              <c:numCache>
                <c:formatCode>0%</c:formatCode>
                <c:ptCount val="4"/>
                <c:pt idx="0">
                  <c:v>0.12093023255813956</c:v>
                </c:pt>
                <c:pt idx="1">
                  <c:v>0.59069767441860477</c:v>
                </c:pt>
                <c:pt idx="2">
                  <c:v>0.22790697674418606</c:v>
                </c:pt>
                <c:pt idx="3">
                  <c:v>6.0465116279069767E-2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Θεωρείτε </a:t>
            </a:r>
            <a:r>
              <a:rPr lang="el-GR" sz="1600"/>
              <a:t>ότι είναι αναγκαίο κάποιο πρόγραμμα επιδοτούμενης ή μη κατάρτισης για τους εργαζόμενους της επιχείρησής σας στις γνώσεις, δεξιότητες και ικανότητες που αναφέρατε παραπάνω</a:t>
            </a:r>
            <a:r>
              <a:rPr lang="el-GR" sz="1600" smtClean="0"/>
              <a:t>;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881667948909138E-2"/>
          <c:y val="0.25040902573325186"/>
          <c:w val="0.89694967848469576"/>
          <c:h val="0.70366009679480079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ΑΠΑΝΤΗΣΕΙΣ!$B$220:$B$222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ΑΠΑΝΤΗΣΕΙΣ!$D$220:$D$222</c:f>
              <c:numCache>
                <c:formatCode>0%</c:formatCode>
                <c:ptCount val="3"/>
                <c:pt idx="0">
                  <c:v>0.70232558139534873</c:v>
                </c:pt>
                <c:pt idx="1">
                  <c:v>0.19534883720930235</c:v>
                </c:pt>
                <c:pt idx="2">
                  <c:v>0.10232558139534884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“</a:t>
            </a:r>
            <a:r>
              <a:rPr lang="el-GR" sz="1600"/>
              <a:t>Οι εργαζόμενοι της επιχείρησής σας έχουν συμμετάσχει κατά την τελευταία τριετία σε κάποιο πρόγραμμα επιδοτούμενης ή μη κατάρτισης;</a:t>
            </a:r>
            <a:r>
              <a:rPr lang="en-US" sz="160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821869968548884E-2"/>
          <c:y val="0.25867633630985454"/>
          <c:w val="0.86712660239221973"/>
          <c:h val="0.6788581650649927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ΑΠΑΝΤΗΣΕΙΣ!$B$233:$B$235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ΑΠΑΝΤΗΣΕΙΣ!$D$233:$D$235</c:f>
              <c:numCache>
                <c:formatCode>0%</c:formatCode>
                <c:ptCount val="3"/>
                <c:pt idx="0">
                  <c:v>0.33023255813953489</c:v>
                </c:pt>
                <c:pt idx="1">
                  <c:v>0.59069767441860477</c:v>
                </c:pt>
                <c:pt idx="2">
                  <c:v>7.9069767441860478E-2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800" smtClean="0"/>
              <a:t>"Με </a:t>
            </a:r>
            <a:r>
              <a:rPr lang="el-GR" sz="1800"/>
              <a:t>ποια χρηματοδότηση</a:t>
            </a:r>
            <a:r>
              <a:rPr lang="el-GR" sz="1800" smtClean="0"/>
              <a:t>;</a:t>
            </a:r>
            <a:r>
              <a:rPr lang="el-GR" sz="1800" b="1" i="0" baseline="0" smtClean="0">
                <a:effectLst/>
              </a:rPr>
              <a:t> "</a:t>
            </a:r>
            <a:r>
              <a:rPr lang="el-GR" sz="1800" smtClean="0"/>
              <a:t> </a:t>
            </a:r>
            <a:endParaRPr lang="en-US" sz="180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smtClean="0"/>
              <a:t>(Όσοι</a:t>
            </a:r>
            <a:r>
              <a:rPr lang="el-GR" sz="1200" baseline="0" smtClean="0"/>
              <a:t> έχουν συμμετάσχει κατά την τελευταία τριετία σε πρόγραμμα κατάρτισης (Ν=71) - </a:t>
            </a:r>
            <a:r>
              <a:rPr lang="el-GR" sz="1200" smtClean="0"/>
              <a:t>πολλαπλή </a:t>
            </a:r>
            <a:r>
              <a:rPr lang="el-GR" sz="1200"/>
              <a:t>επιλογή, επιλογή όσων ισχύουν</a:t>
            </a:r>
            <a:r>
              <a:rPr lang="el-GR" sz="1200" smtClean="0"/>
              <a:t>)</a:t>
            </a:r>
            <a:endParaRPr lang="el-GR" sz="12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34324749988456571"/>
          <c:y val="0.19123470408049903"/>
          <c:w val="0.6139936963230318"/>
          <c:h val="0.77797065758125661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31458262790124997"/>
                  <c:y val="5.599025152408111E-3"/>
                </c:manualLayout>
              </c:layout>
              <c:showVal val="1"/>
            </c:dLbl>
            <c:dLbl>
              <c:idx val="1"/>
              <c:layout>
                <c:manualLayout>
                  <c:x val="0.29473032614049127"/>
                  <c:y val="1.1198050304816222E-2"/>
                </c:manualLayout>
              </c:layout>
              <c:showVal val="1"/>
            </c:dLbl>
            <c:dLbl>
              <c:idx val="2"/>
              <c:layout>
                <c:manualLayout>
                  <c:x val="0.11758671042910794"/>
                  <c:y val="8.3987581626732838E-3"/>
                </c:manualLayout>
              </c:layout>
              <c:showVal val="1"/>
            </c:dLbl>
            <c:dLbl>
              <c:idx val="3"/>
              <c:layout>
                <c:manualLayout>
                  <c:x val="9.1626008126577632E-2"/>
                  <c:y val="1.9596588033428387E-2"/>
                </c:manualLayout>
              </c:layout>
              <c:showVal val="1"/>
            </c:dLbl>
            <c:dLbl>
              <c:idx val="4"/>
              <c:layout>
                <c:manualLayout>
                  <c:x val="4.8867204334174727E-2"/>
                  <c:y val="1.3997562881020276E-2"/>
                </c:manualLayout>
              </c:layout>
              <c:showVal val="1"/>
            </c:dLbl>
            <c:dLbl>
              <c:idx val="5"/>
              <c:layout>
                <c:manualLayout>
                  <c:x val="5.9556905282275502E-2"/>
                  <c:y val="8.398537728612164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l-GR"/>
              </a:p>
            </c:txPr>
            <c:showVal val="1"/>
          </c:dLbls>
          <c:cat>
            <c:strRef>
              <c:f>ΑΠΑΝΤΗΣΕΙΣ!$B$249:$B$254</c:f>
              <c:strCache>
                <c:ptCount val="6"/>
                <c:pt idx="0">
                  <c:v>Πρόγραμμα ΟΑΕΔ (ΛΑΕΚ)</c:v>
                </c:pt>
                <c:pt idx="1">
                  <c:v>Χρηματοδότηση της Εταιρίας</c:v>
                </c:pt>
                <c:pt idx="2">
                  <c:v>Ευρωπαϊκό/Συγχρηματοδοτούμενο πρόγραμμα</c:v>
                </c:pt>
                <c:pt idx="3">
                  <c:v>Δαπάνη του εργαζόμενου</c:v>
                </c:pt>
                <c:pt idx="4">
                  <c:v>ΔΞ/ΔΑ</c:v>
                </c:pt>
                <c:pt idx="5">
                  <c:v>Άλλο (παρακαλώ διευκρινίστε)</c:v>
                </c:pt>
              </c:strCache>
            </c:strRef>
          </c:cat>
          <c:val>
            <c:numRef>
              <c:f>ΑΠΑΝΤΗΣΕΙΣ!$E$249:$E$254</c:f>
              <c:numCache>
                <c:formatCode>0%</c:formatCode>
                <c:ptCount val="6"/>
                <c:pt idx="0">
                  <c:v>0.56338028169014087</c:v>
                </c:pt>
                <c:pt idx="1">
                  <c:v>0.52112676056338025</c:v>
                </c:pt>
                <c:pt idx="2">
                  <c:v>0.15492957746478872</c:v>
                </c:pt>
                <c:pt idx="3">
                  <c:v>9.8591549295774669E-2</c:v>
                </c:pt>
                <c:pt idx="4">
                  <c:v>2.8169014084507043E-2</c:v>
                </c:pt>
                <c:pt idx="5">
                  <c:v>4.2253521126760563E-2</c:v>
                </c:pt>
              </c:numCache>
            </c:numRef>
          </c:val>
        </c:ser>
        <c:dLbls/>
        <c:gapWidth val="55"/>
        <c:gapDepth val="55"/>
        <c:shape val="box"/>
        <c:axId val="189867904"/>
        <c:axId val="189869440"/>
        <c:axId val="0"/>
      </c:bar3DChart>
      <c:catAx>
        <c:axId val="1898679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 i="1"/>
            </a:pPr>
            <a:endParaRPr lang="el-GR"/>
          </a:p>
        </c:txPr>
        <c:crossAx val="189869440"/>
        <c:crosses val="autoZero"/>
        <c:auto val="1"/>
        <c:lblAlgn val="ctr"/>
        <c:lblOffset val="100"/>
      </c:catAx>
      <c:valAx>
        <c:axId val="18986944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89867904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“</a:t>
            </a:r>
            <a:r>
              <a:rPr lang="el-GR" sz="1600"/>
              <a:t>Πώς θα το/τα αξιολογούσατε γενικά ως προς τη χρησιμότητά του/τους σε μια κλίμακα από το 1 – Καθόλου χρήσιμο/α μέχρι και το 5 – Πολύ χρήσιμο/α;»</a:t>
            </a:r>
          </a:p>
          <a:p>
            <a:pPr>
              <a:defRPr sz="1600"/>
            </a:pPr>
            <a:r>
              <a:rPr lang="el-GR" sz="1200"/>
              <a:t>(Όσοι έχουν συμμετάσχει κατά την τελευταία τριετία σε πρόγραμμα κατάρτισης (Ν=71))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007737666350839E-2"/>
          <c:y val="0.32333586866416564"/>
          <c:w val="0.86149005157183489"/>
          <c:h val="0.643672925230530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1D0A5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100" b="1" i="1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ΑΠΑΝΤΗΣΕΙΣ!$B$272:$B$277</c:f>
              <c:strCache>
                <c:ptCount val="6"/>
                <c:pt idx="0">
                  <c:v>5 – Πολύ χρήσιμο/α</c:v>
                </c:pt>
                <c:pt idx="1">
                  <c:v>4 – Αρκετά χρήσιμο/α</c:v>
                </c:pt>
                <c:pt idx="2">
                  <c:v>3 – Ούτε πολύ/Ούτε λίγο χρήσιμο/α</c:v>
                </c:pt>
                <c:pt idx="3">
                  <c:v>2 – Λίγο χρήσιμο/α</c:v>
                </c:pt>
                <c:pt idx="4">
                  <c:v>1 – Καθόλου χρήσιμο/α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ΑΠΑΝΤΗΣΕΙΣ!$D$272:$D$277</c:f>
              <c:numCache>
                <c:formatCode>0%</c:formatCode>
                <c:ptCount val="6"/>
                <c:pt idx="0">
                  <c:v>0.18309859154929584</c:v>
                </c:pt>
                <c:pt idx="1">
                  <c:v>0.50704225352112675</c:v>
                </c:pt>
                <c:pt idx="2">
                  <c:v>0.25352112676056332</c:v>
                </c:pt>
                <c:pt idx="3">
                  <c:v>2.8169014084507043E-2</c:v>
                </c:pt>
                <c:pt idx="4">
                  <c:v>1.4084507042253521E-2</c:v>
                </c:pt>
                <c:pt idx="5">
                  <c:v>1.4084507042253521E-2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Ποιο </a:t>
            </a:r>
            <a:r>
              <a:rPr lang="el-GR" sz="1600"/>
              <a:t>είναι κατά τη γνώμη σας, το σημαντικότερο εμπόδιο που αντιμετωπίζει η επιχείρησή σας για την κατάρτιση/εκπαίδευση των εργαζομένων της</a:t>
            </a:r>
            <a:r>
              <a:rPr lang="el-GR" sz="1600" smtClean="0"/>
              <a:t>;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C0000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4872592503966795"/>
                  <c:y val="5.511539188454065E-3"/>
                </c:manualLayout>
              </c:layout>
              <c:showVal val="1"/>
            </c:dLbl>
            <c:dLbl>
              <c:idx val="1"/>
              <c:layout>
                <c:manualLayout>
                  <c:x val="0.18239901169575665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.1643098535110534"/>
                  <c:y val="8.2673087826810928E-3"/>
                </c:manualLayout>
              </c:layout>
              <c:showVal val="1"/>
            </c:dLbl>
            <c:dLbl>
              <c:idx val="3"/>
              <c:layout>
                <c:manualLayout>
                  <c:x val="0.12210181774674608"/>
                  <c:y val="1.9290387159589223E-2"/>
                </c:manualLayout>
              </c:layout>
              <c:showVal val="1"/>
            </c:dLbl>
            <c:dLbl>
              <c:idx val="4"/>
              <c:layout>
                <c:manualLayout>
                  <c:x val="0.11607209835184505"/>
                  <c:y val="1.3778847971135259E-2"/>
                </c:manualLayout>
              </c:layout>
              <c:showVal val="1"/>
            </c:dLbl>
            <c:dLbl>
              <c:idx val="5"/>
              <c:layout>
                <c:manualLayout>
                  <c:x val="9.1953220772240898E-2"/>
                  <c:y val="8.267308782681092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l-GR"/>
              </a:p>
            </c:txPr>
            <c:showVal val="1"/>
          </c:dLbls>
          <c:cat>
            <c:strRef>
              <c:f>ΑΠΑΝΤΗΣΕΙΣ!$B$292:$B$297</c:f>
              <c:strCache>
                <c:ptCount val="6"/>
                <c:pt idx="0">
                  <c:v>Έλλειψη διαθέσιμου χρόνου για την κατάρτιση/εκπαίδευση</c:v>
                </c:pt>
                <c:pt idx="1">
                  <c:v>Έλλειψη χρηματοδότησης για την χρηματοδότηση προγραμμάτων κατάρτισης/εκπαίδευσης</c:v>
                </c:pt>
                <c:pt idx="2">
                  <c:v>Έλλειψη κατάλληλων προγραμμάτων κατάρτισης/εκπαίδευσης</c:v>
                </c:pt>
                <c:pt idx="3">
                  <c:v>Απροθυμία συμμετοχής από την πλευρά των εργαζομένων</c:v>
                </c:pt>
                <c:pt idx="4">
                  <c:v>Έλλειψη ενημέρωσης για τα διαθέσιμα προγράμματα κατάρτισης/εκπαίδευσης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ΑΠΑΝΤΗΣΕΙΣ!$D$292:$D$297</c:f>
              <c:numCache>
                <c:formatCode>0%</c:formatCode>
                <c:ptCount val="6"/>
                <c:pt idx="0">
                  <c:v>0.31162790697674431</c:v>
                </c:pt>
                <c:pt idx="1">
                  <c:v>0.2046511627906977</c:v>
                </c:pt>
                <c:pt idx="2">
                  <c:v>0.18139534883720937</c:v>
                </c:pt>
                <c:pt idx="3">
                  <c:v>0.11627906976744186</c:v>
                </c:pt>
                <c:pt idx="4">
                  <c:v>0.11162790697674418</c:v>
                </c:pt>
                <c:pt idx="5">
                  <c:v>7.4418604651162804E-2</c:v>
                </c:pt>
              </c:numCache>
            </c:numRef>
          </c:val>
        </c:ser>
        <c:dLbls/>
        <c:gapWidth val="55"/>
        <c:gapDepth val="55"/>
        <c:shape val="box"/>
        <c:axId val="190261504"/>
        <c:axId val="190263296"/>
        <c:axId val="0"/>
      </c:bar3DChart>
      <c:catAx>
        <c:axId val="1902615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100" b="1" i="1"/>
            </a:pPr>
            <a:endParaRPr lang="el-GR"/>
          </a:p>
        </c:txPr>
        <c:crossAx val="190263296"/>
        <c:crosses val="autoZero"/>
        <c:auto val="1"/>
        <c:lblAlgn val="ctr"/>
        <c:lblOffset val="100"/>
      </c:catAx>
      <c:valAx>
        <c:axId val="19026329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90261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/>
            </a:pPr>
            <a:r>
              <a:rPr lang="el-GR" sz="1800"/>
              <a:t>"Αριθμός </a:t>
            </a:r>
            <a:r>
              <a:rPr lang="el-GR" sz="1800" smtClean="0"/>
              <a:t>απασχολουμένων:"</a:t>
            </a:r>
            <a:endParaRPr lang="el-GR" sz="1800"/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33834109135266166"/>
                  <c:y val="1.4697441025071287E-2"/>
                </c:manualLayout>
              </c:layout>
              <c:showVal val="1"/>
            </c:dLbl>
            <c:dLbl>
              <c:idx val="1"/>
              <c:layout>
                <c:manualLayout>
                  <c:x val="0.12777775258531371"/>
                  <c:y val="1.1757952820057031E-2"/>
                </c:manualLayout>
              </c:layout>
              <c:showVal val="1"/>
            </c:dLbl>
            <c:dLbl>
              <c:idx val="2"/>
              <c:layout>
                <c:manualLayout>
                  <c:x val="0.12057900596078895"/>
                  <c:y val="1.1757952820057083E-2"/>
                </c:manualLayout>
              </c:layout>
              <c:showVal val="1"/>
            </c:dLbl>
            <c:dLbl>
              <c:idx val="3"/>
              <c:layout>
                <c:manualLayout>
                  <c:x val="0.11877931930465775"/>
                  <c:y val="8.8184646150427752E-3"/>
                </c:manualLayout>
              </c:layout>
              <c:showVal val="1"/>
            </c:dLbl>
            <c:dLbl>
              <c:idx val="4"/>
              <c:layout>
                <c:manualLayout>
                  <c:x val="0.11158057268013306"/>
                  <c:y val="5.8789764100285165E-3"/>
                </c:manualLayout>
              </c:layout>
              <c:showVal val="1"/>
            </c:dLbl>
            <c:dLbl>
              <c:idx val="5"/>
              <c:layout>
                <c:manualLayout>
                  <c:x val="6.4788719620722426E-2"/>
                  <c:y val="2.9394882050143654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ΑΠΑΝΤΗΣΕΙΣ!$B$25:$B$30</c:f>
              <c:strCache>
                <c:ptCount val="6"/>
                <c:pt idx="0">
                  <c:v>Από 1 μέχρι και 5</c:v>
                </c:pt>
                <c:pt idx="1">
                  <c:v>Από 6 μέχρι και 10</c:v>
                </c:pt>
                <c:pt idx="2">
                  <c:v>Από 11 μέχρι και 20</c:v>
                </c:pt>
                <c:pt idx="3">
                  <c:v>Από 21 μέχρι και 50</c:v>
                </c:pt>
                <c:pt idx="4">
                  <c:v>Από 51 και πάνω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ΑΠΑΝΤΗΣΕΙΣ!$D$25:$D$30</c:f>
              <c:numCache>
                <c:formatCode>0%</c:formatCode>
                <c:ptCount val="6"/>
                <c:pt idx="0">
                  <c:v>0.53023255813953474</c:v>
                </c:pt>
                <c:pt idx="1">
                  <c:v>0.12093023255813956</c:v>
                </c:pt>
                <c:pt idx="2">
                  <c:v>0.11162790697674418</c:v>
                </c:pt>
                <c:pt idx="3">
                  <c:v>0.11627906976744186</c:v>
                </c:pt>
                <c:pt idx="4">
                  <c:v>0.11162790697674418</c:v>
                </c:pt>
                <c:pt idx="5">
                  <c:v>9.3023255813953504E-3</c:v>
                </c:pt>
              </c:numCache>
            </c:numRef>
          </c:val>
        </c:ser>
        <c:dLbls/>
        <c:gapWidth val="55"/>
        <c:gapDepth val="55"/>
        <c:shape val="box"/>
        <c:axId val="114147712"/>
        <c:axId val="114149248"/>
        <c:axId val="0"/>
      </c:bar3DChart>
      <c:catAx>
        <c:axId val="1141477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600" b="1" i="1"/>
            </a:pPr>
            <a:endParaRPr lang="el-GR"/>
          </a:p>
        </c:txPr>
        <c:crossAx val="114149248"/>
        <c:crosses val="autoZero"/>
        <c:auto val="1"/>
        <c:lblAlgn val="ctr"/>
        <c:lblOffset val="100"/>
      </c:catAx>
      <c:valAx>
        <c:axId val="11414924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14147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/>
            </a:pPr>
            <a:r>
              <a:rPr lang="el-GR" sz="1800"/>
              <a:t>"Νομική </a:t>
            </a:r>
            <a:r>
              <a:rPr lang="el-GR" sz="1800" smtClean="0"/>
              <a:t>μορφή:"</a:t>
            </a:r>
            <a:endParaRPr lang="el-GR" sz="1800"/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4447228635762147"/>
                  <c:y val="1.1565199495138066E-2"/>
                </c:manualLayout>
              </c:layout>
              <c:showVal val="1"/>
            </c:dLbl>
            <c:dLbl>
              <c:idx val="1"/>
              <c:layout>
                <c:manualLayout>
                  <c:x val="0.20256275155345776"/>
                  <c:y val="2.2766140738460763E-7"/>
                </c:manualLayout>
              </c:layout>
              <c:showVal val="1"/>
            </c:dLbl>
            <c:dLbl>
              <c:idx val="2"/>
              <c:layout>
                <c:manualLayout>
                  <c:x val="0.14319091058089259"/>
                  <c:y val="1.4456499368922581E-2"/>
                </c:manualLayout>
              </c:layout>
              <c:showVal val="1"/>
            </c:dLbl>
            <c:dLbl>
              <c:idx val="3"/>
              <c:layout>
                <c:manualLayout>
                  <c:x val="0.13620598811353193"/>
                  <c:y val="1.4456499368922581E-2"/>
                </c:manualLayout>
              </c:layout>
              <c:showVal val="1"/>
            </c:dLbl>
            <c:dLbl>
              <c:idx val="4"/>
              <c:layout>
                <c:manualLayout>
                  <c:x val="9.7788914543048625E-2"/>
                  <c:y val="1.4456499368922581E-2"/>
                </c:manualLayout>
              </c:layout>
              <c:showVal val="1"/>
            </c:dLbl>
            <c:dLbl>
              <c:idx val="5"/>
              <c:layout>
                <c:manualLayout>
                  <c:x val="9.4296453309368339E-2"/>
                  <c:y val="1.7347799242707101E-2"/>
                </c:manualLayout>
              </c:layout>
              <c:showVal val="1"/>
            </c:dLbl>
            <c:dLbl>
              <c:idx val="6"/>
              <c:layout>
                <c:manualLayout>
                  <c:x val="4.1909534804163748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4.714822665468413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ΑΠΑΝΤΗΣΕΙΣ!$B$42:$B$49</c:f>
              <c:strCache>
                <c:ptCount val="8"/>
                <c:pt idx="0">
                  <c:v>ΑΤΟΜΙΚΗ/ΕΛΕΥΘΕΡΟΣ ΕΠΑΓΓΕΛΜΑΤΙΑΣ</c:v>
                </c:pt>
                <c:pt idx="1">
                  <c:v>ΑΕ</c:v>
                </c:pt>
                <c:pt idx="2">
                  <c:v>ΟΕ</c:v>
                </c:pt>
                <c:pt idx="3">
                  <c:v>ΙΚΕ</c:v>
                </c:pt>
                <c:pt idx="4">
                  <c:v>ΕΠΕ</c:v>
                </c:pt>
                <c:pt idx="5">
                  <c:v>ΕΕ</c:v>
                </c:pt>
                <c:pt idx="6">
                  <c:v>ΚοινΣΕπ</c:v>
                </c:pt>
                <c:pt idx="7">
                  <c:v>Άλλο </c:v>
                </c:pt>
              </c:strCache>
            </c:strRef>
          </c:cat>
          <c:val>
            <c:numRef>
              <c:f>ΑΠΑΝΤΗΣΕΙΣ!$D$42:$D$49</c:f>
              <c:numCache>
                <c:formatCode>0%</c:formatCode>
                <c:ptCount val="8"/>
                <c:pt idx="0">
                  <c:v>0.30697674418604665</c:v>
                </c:pt>
                <c:pt idx="1">
                  <c:v>0.23255813953488375</c:v>
                </c:pt>
                <c:pt idx="2">
                  <c:v>0.13953488372093026</c:v>
                </c:pt>
                <c:pt idx="3">
                  <c:v>0.13488372093023257</c:v>
                </c:pt>
                <c:pt idx="4">
                  <c:v>8.8372093023255827E-2</c:v>
                </c:pt>
                <c:pt idx="5">
                  <c:v>7.9069767441860478E-2</c:v>
                </c:pt>
                <c:pt idx="6">
                  <c:v>4.6511627906976761E-3</c:v>
                </c:pt>
                <c:pt idx="7">
                  <c:v>1.3953488372093023E-2</c:v>
                </c:pt>
              </c:numCache>
            </c:numRef>
          </c:val>
        </c:ser>
        <c:dLbls/>
        <c:gapWidth val="55"/>
        <c:gapDepth val="55"/>
        <c:shape val="box"/>
        <c:axId val="114621440"/>
        <c:axId val="114819840"/>
        <c:axId val="0"/>
      </c:bar3DChart>
      <c:catAx>
        <c:axId val="1146214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 i="1"/>
            </a:pPr>
            <a:endParaRPr lang="el-GR"/>
          </a:p>
        </c:txPr>
        <c:crossAx val="114819840"/>
        <c:crosses val="autoZero"/>
        <c:auto val="1"/>
        <c:lblAlgn val="ctr"/>
        <c:lblOffset val="100"/>
      </c:catAx>
      <c:valAx>
        <c:axId val="11481984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1462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800"/>
            </a:pPr>
            <a:r>
              <a:rPr lang="el-GR" sz="1800"/>
              <a:t>"Κύκλος εργασιών </a:t>
            </a:r>
            <a:r>
              <a:rPr lang="el-GR" sz="1800" smtClean="0"/>
              <a:t>επιχείρησης:"</a:t>
            </a:r>
            <a:endParaRPr lang="el-GR" sz="18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38743287782838948"/>
          <c:y val="0.1316869753612919"/>
          <c:w val="0.54537882034271323"/>
          <c:h val="0.83600443855679385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5027642431264258"/>
                  <c:y val="-2.6923510712235473E-17"/>
                </c:manualLayout>
              </c:layout>
              <c:showVal val="1"/>
            </c:dLbl>
            <c:dLbl>
              <c:idx val="1"/>
              <c:layout>
                <c:manualLayout>
                  <c:x val="0.20492432057813684"/>
                  <c:y val="1.1748808028255795E-2"/>
                </c:manualLayout>
              </c:layout>
              <c:showVal val="1"/>
            </c:dLbl>
            <c:dLbl>
              <c:idx val="2"/>
              <c:layout>
                <c:manualLayout>
                  <c:x val="0.13941572629496193"/>
                  <c:y val="8.8116638389907909E-3"/>
                </c:manualLayout>
              </c:layout>
              <c:showVal val="1"/>
            </c:dLbl>
            <c:dLbl>
              <c:idx val="3"/>
              <c:layout>
                <c:manualLayout>
                  <c:x val="0.17804899984657793"/>
                  <c:y val="8.8114325677948416E-3"/>
                </c:manualLayout>
              </c:layout>
              <c:showVal val="1"/>
            </c:dLbl>
            <c:dLbl>
              <c:idx val="4"/>
              <c:layout>
                <c:manualLayout>
                  <c:x val="0.30906618841292782"/>
                  <c:y val="5.8745196497258963E-3"/>
                </c:manualLayout>
              </c:layout>
              <c:showVal val="1"/>
            </c:dLbl>
            <c:dLbl>
              <c:idx val="5"/>
              <c:layout>
                <c:manualLayout>
                  <c:x val="0.10414186783479089"/>
                  <c:y val="2.9371441892649462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ΑΠΑΝΤΗΣΕΙΣ!$B$58:$B$63</c:f>
              <c:strCache>
                <c:ptCount val="6"/>
                <c:pt idx="0">
                  <c:v>Μέχρι 100.000€</c:v>
                </c:pt>
                <c:pt idx="1">
                  <c:v>Από 100.001 € μέχρι 250.000 €</c:v>
                </c:pt>
                <c:pt idx="2">
                  <c:v>Από 250.001 € μέχρι 500.000 €</c:v>
                </c:pt>
                <c:pt idx="3">
                  <c:v>Από 500.001 € μέχρι 1.000.000 €</c:v>
                </c:pt>
                <c:pt idx="4">
                  <c:v>Πάνω από 1.000.000 €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ΑΠΑΝΤΗΣΕΙΣ!$D$58:$D$63</c:f>
              <c:numCache>
                <c:formatCode>0%</c:formatCode>
                <c:ptCount val="6"/>
                <c:pt idx="0">
                  <c:v>0.2139534883720931</c:v>
                </c:pt>
                <c:pt idx="1">
                  <c:v>0.17674418604651168</c:v>
                </c:pt>
                <c:pt idx="2">
                  <c:v>9.7674418604651175E-2</c:v>
                </c:pt>
                <c:pt idx="3">
                  <c:v>0.14418604651162795</c:v>
                </c:pt>
                <c:pt idx="4">
                  <c:v>0.29767441860465127</c:v>
                </c:pt>
                <c:pt idx="5">
                  <c:v>6.9767441860465129E-2</c:v>
                </c:pt>
              </c:numCache>
            </c:numRef>
          </c:val>
        </c:ser>
        <c:dLbls/>
        <c:gapWidth val="55"/>
        <c:gapDepth val="55"/>
        <c:shape val="box"/>
        <c:axId val="115169152"/>
        <c:axId val="115170688"/>
        <c:axId val="0"/>
      </c:bar3DChart>
      <c:catAx>
        <c:axId val="11516915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b="1" i="1"/>
            </a:pPr>
            <a:endParaRPr lang="el-GR"/>
          </a:p>
        </c:txPr>
        <c:crossAx val="115170688"/>
        <c:crosses val="autoZero"/>
        <c:auto val="1"/>
        <c:lblAlgn val="ctr"/>
        <c:lblOffset val="100"/>
      </c:catAx>
      <c:valAx>
        <c:axId val="11517068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15169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200"/>
            </a:pPr>
            <a:r>
              <a:rPr lang="el-GR" sz="1800"/>
              <a:t>"Με ποιους από τους παρακάτω τρόπους αναζητάτε και προσλαμβάνετε προσωπικό στην επιχείρησή σας</a:t>
            </a:r>
            <a:r>
              <a:rPr lang="el-GR" sz="1800" smtClean="0"/>
              <a:t>;</a:t>
            </a:r>
            <a:r>
              <a:rPr lang="el-GR" sz="1800" b="1" i="0" u="none" strike="noStrike" baseline="0" smtClean="0">
                <a:effectLst/>
              </a:rPr>
              <a:t>"</a:t>
            </a:r>
            <a:r>
              <a:rPr lang="el-GR" sz="1800" smtClean="0"/>
              <a:t> </a:t>
            </a:r>
          </a:p>
          <a:p>
            <a:pPr>
              <a:defRPr sz="1200"/>
            </a:pPr>
            <a:r>
              <a:rPr lang="el-GR" sz="1200" smtClean="0"/>
              <a:t>(</a:t>
            </a:r>
            <a:r>
              <a:rPr lang="el-GR" sz="1200"/>
              <a:t>πολλαπλή επιλογή, επιλέξτε όσα ισχύουν</a:t>
            </a:r>
            <a:r>
              <a:rPr lang="el-GR" sz="1200" smtClean="0"/>
              <a:t>)</a:t>
            </a:r>
            <a:endParaRPr lang="el-GR" sz="120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5161126036500997"/>
          <c:y val="0.20283857349183423"/>
          <c:w val="0.45663032390340474"/>
          <c:h val="0.76684795439395637"/>
        </c:manualLayout>
      </c:layout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288778519558435"/>
                  <c:y val="5.5117573741806482E-3"/>
                </c:manualLayout>
              </c:layout>
              <c:showVal val="1"/>
            </c:dLbl>
            <c:dLbl>
              <c:idx val="1"/>
              <c:layout>
                <c:manualLayout>
                  <c:x val="0.24371029481572759"/>
                  <c:y val="1.102308076880347E-2"/>
                </c:manualLayout>
              </c:layout>
              <c:showVal val="1"/>
            </c:dLbl>
            <c:dLbl>
              <c:idx val="2"/>
              <c:layout>
                <c:manualLayout>
                  <c:x val="0.17316257789538536"/>
                  <c:y val="8.2673105766026024E-3"/>
                </c:manualLayout>
              </c:layout>
              <c:showVal val="1"/>
            </c:dLbl>
            <c:dLbl>
              <c:idx val="3"/>
              <c:layout>
                <c:manualLayout>
                  <c:x val="0.1250618618133339"/>
                  <c:y val="2.755770192200867E-3"/>
                </c:manualLayout>
              </c:layout>
              <c:showVal val="1"/>
            </c:dLbl>
            <c:dLbl>
              <c:idx val="4"/>
              <c:layout>
                <c:manualLayout>
                  <c:x val="0.12185514740786377"/>
                  <c:y val="1.3778850961004334E-2"/>
                </c:manualLayout>
              </c:layout>
              <c:showVal val="1"/>
            </c:dLbl>
            <c:dLbl>
              <c:idx val="5"/>
              <c:layout>
                <c:manualLayout>
                  <c:x val="6.4134288109401999E-2"/>
                  <c:y val="1.1023080768803569E-2"/>
                </c:manualLayout>
              </c:layout>
              <c:showVal val="1"/>
            </c:dLbl>
            <c:dLbl>
              <c:idx val="6"/>
              <c:layout>
                <c:manualLayout>
                  <c:x val="6.2530930906666948E-2"/>
                  <c:y val="5.5115403844016343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Val val="1"/>
          </c:dLbls>
          <c:cat>
            <c:strRef>
              <c:f>ΑΠΑΝΤΗΣΕΙΣ!$B$74:$B$80</c:f>
              <c:strCache>
                <c:ptCount val="7"/>
                <c:pt idx="0">
                  <c:v>Μέσω αγγελιών στο διαδίκτυο ή στον τύπο</c:v>
                </c:pt>
                <c:pt idx="1">
                  <c:v>Μέσω των εργαζομένων της επιχείρησης και συγγενών/γνωστών τους</c:v>
                </c:pt>
                <c:pt idx="2">
                  <c:v>Μέσω των ιδιοκτητών/μετόχων και συγγενών/γνωστών τους</c:v>
                </c:pt>
                <c:pt idx="3">
                  <c:v>Μέσω πρακτικής άσκησης από εκπαιδευτικούς φορείς</c:v>
                </c:pt>
                <c:pt idx="4">
                  <c:v>Μέσω εταιρειών αναζήτησης προσωπικού</c:v>
                </c:pt>
                <c:pt idx="5">
                  <c:v>ΔΞ/ΔΑ</c:v>
                </c:pt>
                <c:pt idx="6">
                  <c:v>Άλλο</c:v>
                </c:pt>
              </c:strCache>
            </c:strRef>
          </c:cat>
          <c:val>
            <c:numRef>
              <c:f>ΑΠΑΝΤΗΣΕΙΣ!$E$74:$E$80</c:f>
              <c:numCache>
                <c:formatCode>0%</c:formatCode>
                <c:ptCount val="7"/>
                <c:pt idx="0">
                  <c:v>0.56279069767441892</c:v>
                </c:pt>
                <c:pt idx="1">
                  <c:v>0.54418604651162783</c:v>
                </c:pt>
                <c:pt idx="2">
                  <c:v>0.36279069767441874</c:v>
                </c:pt>
                <c:pt idx="3">
                  <c:v>0.21860465116279074</c:v>
                </c:pt>
                <c:pt idx="4">
                  <c:v>0.2</c:v>
                </c:pt>
                <c:pt idx="5">
                  <c:v>6.0465116279069767E-2</c:v>
                </c:pt>
                <c:pt idx="6">
                  <c:v>4.1860465116279069E-2</c:v>
                </c:pt>
              </c:numCache>
            </c:numRef>
          </c:val>
        </c:ser>
        <c:dLbls/>
        <c:gapWidth val="55"/>
        <c:gapDepth val="55"/>
        <c:shape val="box"/>
        <c:axId val="122428416"/>
        <c:axId val="122434304"/>
        <c:axId val="0"/>
      </c:bar3DChart>
      <c:catAx>
        <c:axId val="12242841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100" b="1" i="1"/>
            </a:pPr>
            <a:endParaRPr lang="el-GR"/>
          </a:p>
        </c:txPr>
        <c:crossAx val="122434304"/>
        <c:crosses val="autoZero"/>
        <c:auto val="1"/>
        <c:lblAlgn val="ctr"/>
        <c:lblOffset val="100"/>
      </c:catAx>
      <c:valAx>
        <c:axId val="122434304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22428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l-GR" sz="1600"/>
              <a:t>"Συμπληρώστε τις πέντε (5) βασικές από τις αναγραφόμενες γνώσεις, δεξιότητες και ικανότητες για τους εργαζόμενους και υποψήφιους εργαζόμενους που απαιτούνται στην επιχείρησή σας:"</a:t>
            </a:r>
          </a:p>
        </c:rich>
      </c:tx>
      <c:layout/>
    </c:title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0"/>
            <c:spPr>
              <a:solidFill>
                <a:srgbClr val="002060"/>
              </a:solidFill>
            </c:spPr>
          </c:dPt>
          <c:dPt>
            <c:idx val="1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5259291231009234"/>
                  <c:y val="5.11215340002482E-3"/>
                </c:manualLayout>
              </c:layout>
              <c:showVal val="1"/>
            </c:dLbl>
            <c:dLbl>
              <c:idx val="1"/>
              <c:layout>
                <c:manualLayout>
                  <c:x val="0.22355924422847245"/>
                  <c:y val="1.0224306800049592E-2"/>
                </c:manualLayout>
              </c:layout>
              <c:showVal val="1"/>
            </c:dLbl>
            <c:dLbl>
              <c:idx val="2"/>
              <c:layout>
                <c:manualLayout>
                  <c:x val="0.17275032508563778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0.16113685785298998"/>
                  <c:y val="2.5560767000124452E-3"/>
                </c:manualLayout>
              </c:layout>
              <c:showVal val="1"/>
            </c:dLbl>
            <c:dLbl>
              <c:idx val="4"/>
              <c:layout>
                <c:manualLayout>
                  <c:x val="0.15097507402442306"/>
                  <c:y val="5.1121534000247498E-3"/>
                </c:manualLayout>
              </c:layout>
              <c:showVal val="1"/>
            </c:dLbl>
            <c:dLbl>
              <c:idx val="5"/>
              <c:layout>
                <c:manualLayout>
                  <c:x val="0.14371665700401809"/>
                  <c:y val="1.0224306800049592E-2"/>
                </c:manualLayout>
              </c:layout>
              <c:showVal val="1"/>
            </c:dLbl>
            <c:dLbl>
              <c:idx val="6"/>
              <c:layout>
                <c:manualLayout>
                  <c:x val="0.11758635573056024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0.10306952168975035"/>
                  <c:y val="2.5560767000123987E-3"/>
                </c:manualLayout>
              </c:layout>
              <c:showVal val="1"/>
            </c:dLbl>
            <c:dLbl>
              <c:idx val="8"/>
              <c:layout>
                <c:manualLayout>
                  <c:x val="0.10306952168975035"/>
                  <c:y val="5.1121534000247966E-3"/>
                </c:manualLayout>
              </c:layout>
              <c:showVal val="1"/>
            </c:dLbl>
            <c:dLbl>
              <c:idx val="9"/>
              <c:layout>
                <c:manualLayout>
                  <c:x val="0.10452120509383134"/>
                  <c:y val="1.0224306800049592E-2"/>
                </c:manualLayout>
              </c:layout>
              <c:showVal val="1"/>
            </c:dLbl>
            <c:dLbl>
              <c:idx val="10"/>
              <c:layout>
                <c:manualLayout>
                  <c:x val="9.5811104669345379E-2"/>
                  <c:y val="9.3721729652369491E-17"/>
                </c:manualLayout>
              </c:layout>
              <c:showVal val="1"/>
            </c:dLbl>
            <c:dLbl>
              <c:idx val="11"/>
              <c:layout>
                <c:manualLayout>
                  <c:x val="6.2422386375482607E-2"/>
                  <c:y val="2.5560767000123987E-3"/>
                </c:manualLayout>
              </c:layout>
              <c:showVal val="1"/>
            </c:dLbl>
            <c:dLbl>
              <c:idx val="12"/>
              <c:layout>
                <c:manualLayout>
                  <c:x val="3.9195451910186745E-2"/>
                  <c:y val="5.1121534000247966E-3"/>
                </c:manualLayout>
              </c:layout>
              <c:showVal val="1"/>
            </c:dLbl>
            <c:dLbl>
              <c:idx val="13"/>
              <c:layout>
                <c:manualLayout>
                  <c:x val="4.2098818718348731E-2"/>
                  <c:y val="-2.5554729023667257E-3"/>
                </c:manualLayout>
              </c:layout>
              <c:showVal val="1"/>
            </c:dLbl>
            <c:dLbl>
              <c:idx val="14"/>
              <c:layout>
                <c:manualLayout>
                  <c:x val="3.4840401697943786E-2"/>
                  <c:y val="0"/>
                </c:manualLayout>
              </c:layout>
              <c:showVal val="1"/>
            </c:dLbl>
            <c:dLbl>
              <c:idx val="15"/>
              <c:layout>
                <c:manualLayout>
                  <c:x val="3.19370348897818E-2"/>
                  <c:y val="2.556076700012398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ΑΠΑΝΤΗΣΕΙΣ!$B$89:$B$104</c:f>
              <c:strCache>
                <c:ptCount val="16"/>
                <c:pt idx="0">
                  <c:v>Ειδικές Επαγγελματικές γνώσεις &amp; δεξιότητες (σχετιζόμενες άμεσα με το τομέα - αντικείμενο – καθήκοντα του επαγγέλματος)</c:v>
                </c:pt>
                <c:pt idx="1">
                  <c:v>Ικανότητα συνεργασίας σε ομάδα</c:v>
                </c:pt>
                <c:pt idx="2">
                  <c:v>Επικοινωνιακές δεξιότητες</c:v>
                </c:pt>
                <c:pt idx="3">
                  <c:v>Κριτική σκέψη &amp; επίλυση προβλημάτων</c:v>
                </c:pt>
                <c:pt idx="4">
                  <c:v>Γνώση/Χρήση Αγγλικών</c:v>
                </c:pt>
                <c:pt idx="5">
                  <c:v>Ευελιξία και προσαρμοστικότητα</c:v>
                </c:pt>
                <c:pt idx="6">
                  <c:v>Οργανωτικότητα &amp; τεχνικές διαχείρισης χρόνου</c:v>
                </c:pt>
                <c:pt idx="7">
                  <c:v>Ειδικές ψηφιακές δεξιότητες σε εφαρμογές του αντικειμένου του επαγγέλματος</c:v>
                </c:pt>
                <c:pt idx="8">
                  <c:v>Ανάληψη πρωτοβουλιών</c:v>
                </c:pt>
                <c:pt idx="9">
                  <c:v>Καλή Γνώση/Χρήση Ελληνικής Γλώσσας</c:v>
                </c:pt>
                <c:pt idx="10">
                  <c:v>Βασικές ψηφιακές δεξιότητες - διαδικτυακή συνεργασία/τηλεργασία</c:v>
                </c:pt>
                <c:pt idx="11">
                  <c:v>Δημιουργικότητα – καινοτομία &amp; επιχειρηματικότητα</c:v>
                </c:pt>
                <c:pt idx="12">
                  <c:v>Στρατηγική σκέψη και ηγετικές δεξιότητες</c:v>
                </c:pt>
                <c:pt idx="13">
                  <c:v>Γνώση/Χρήση άλλης ξένης γλώσσας</c:v>
                </c:pt>
                <c:pt idx="14">
                  <c:v>Κοινωνικές και διαπολιτισμικές δεξιότητες</c:v>
                </c:pt>
                <c:pt idx="15">
                  <c:v>Άλλο (παρακαλώ διευκρινίστε)</c:v>
                </c:pt>
              </c:strCache>
            </c:strRef>
          </c:cat>
          <c:val>
            <c:numRef>
              <c:f>ΑΠΑΝΤΗΣΕΙΣ!$E$89:$E$104</c:f>
              <c:numCache>
                <c:formatCode>0%</c:formatCode>
                <c:ptCount val="16"/>
                <c:pt idx="0">
                  <c:v>0.71627906976744171</c:v>
                </c:pt>
                <c:pt idx="1">
                  <c:v>0.62325581395348872</c:v>
                </c:pt>
                <c:pt idx="2">
                  <c:v>0.46976744186046515</c:v>
                </c:pt>
                <c:pt idx="3">
                  <c:v>0.42790697674418615</c:v>
                </c:pt>
                <c:pt idx="4">
                  <c:v>0.38139534883720932</c:v>
                </c:pt>
                <c:pt idx="5">
                  <c:v>0.35348837209302336</c:v>
                </c:pt>
                <c:pt idx="6">
                  <c:v>0.27906976744186052</c:v>
                </c:pt>
                <c:pt idx="7">
                  <c:v>0.24186046511627912</c:v>
                </c:pt>
                <c:pt idx="8">
                  <c:v>0.24186046511627912</c:v>
                </c:pt>
                <c:pt idx="9">
                  <c:v>0.23720930232558141</c:v>
                </c:pt>
                <c:pt idx="10">
                  <c:v>0.2139534883720931</c:v>
                </c:pt>
                <c:pt idx="11">
                  <c:v>0.10697674418604654</c:v>
                </c:pt>
                <c:pt idx="12">
                  <c:v>6.0465116279069767E-2</c:v>
                </c:pt>
                <c:pt idx="13">
                  <c:v>5.1162790697674418E-2</c:v>
                </c:pt>
                <c:pt idx="14">
                  <c:v>4.6511627906976764E-2</c:v>
                </c:pt>
                <c:pt idx="15">
                  <c:v>3.2558139534883727E-2</c:v>
                </c:pt>
              </c:numCache>
            </c:numRef>
          </c:val>
        </c:ser>
        <c:dLbls/>
        <c:gapWidth val="55"/>
        <c:gapDepth val="55"/>
        <c:shape val="box"/>
        <c:axId val="174761472"/>
        <c:axId val="174763008"/>
        <c:axId val="0"/>
      </c:bar3DChart>
      <c:catAx>
        <c:axId val="17476147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700" b="1" i="1"/>
            </a:pPr>
            <a:endParaRPr lang="el-GR"/>
          </a:p>
        </c:txPr>
        <c:crossAx val="174763008"/>
        <c:crosses val="autoZero"/>
        <c:auto val="1"/>
        <c:lblAlgn val="ctr"/>
        <c:lblOffset val="100"/>
      </c:catAx>
      <c:valAx>
        <c:axId val="17476300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7476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Σε </a:t>
            </a:r>
            <a:r>
              <a:rPr lang="el-GR" sz="1600"/>
              <a:t>γενικές γραμμές και σε μια κλίμακα από 1-Καθόλου μέχρι 5-Πολύ, πόσο ικανοποιημένοι θα λέγατε ότι είστε από τις τεχνικές γνώσεις, δεξιότητες και ικανότητες του ανθρώπινου δυναμικού της επιχείρησής σας</a:t>
            </a:r>
            <a:r>
              <a:rPr lang="el-GR" sz="1600" smtClean="0"/>
              <a:t>;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965671509749946"/>
          <c:y val="0.35130455590404491"/>
          <c:w val="0.83907292193871452"/>
          <c:h val="0.6191970122977791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1D0A5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tx1"/>
                      </a:solidFill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100" b="1" i="1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ΑΠΑΝΤΗΣΕΙΣ!$B$115:$B$120</c:f>
              <c:strCache>
                <c:ptCount val="6"/>
                <c:pt idx="0">
                  <c:v>5 – Πολύ</c:v>
                </c:pt>
                <c:pt idx="1">
                  <c:v>4 – Αρκετά</c:v>
                </c:pt>
                <c:pt idx="2">
                  <c:v>3 – Ούτε πολύ/Ούτε λίγο</c:v>
                </c:pt>
                <c:pt idx="3">
                  <c:v>2 – Λίγο</c:v>
                </c:pt>
                <c:pt idx="4">
                  <c:v>1 – Καθόλου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ΑΠΑΝΤΗΣΕΙΣ!$D$115:$D$120</c:f>
              <c:numCache>
                <c:formatCode>0%</c:formatCode>
                <c:ptCount val="6"/>
                <c:pt idx="0">
                  <c:v>0.1674418604651163</c:v>
                </c:pt>
                <c:pt idx="1">
                  <c:v>0.53953488372093017</c:v>
                </c:pt>
                <c:pt idx="2">
                  <c:v>0.17209302325581394</c:v>
                </c:pt>
                <c:pt idx="3">
                  <c:v>7.4418604651162804E-2</c:v>
                </c:pt>
                <c:pt idx="4">
                  <c:v>4.6511627906976761E-3</c:v>
                </c:pt>
                <c:pt idx="5">
                  <c:v>4.1860465116279069E-2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smtClean="0"/>
              <a:t>“</a:t>
            </a:r>
            <a:r>
              <a:rPr lang="el-GR" sz="1600" smtClean="0"/>
              <a:t>Σε </a:t>
            </a:r>
            <a:r>
              <a:rPr lang="el-GR" sz="1600"/>
              <a:t>γενικές γραμμές και σε μια κλίμακα από 1-Καθόλου μέχρι 5-Πολύ, πόσο ικανοποιημένοι θα λέγατε ότι είστε από την υπευθυνότητα και την επαγγελματική συνείδηση του ανθρώπινου δυναμικού της επιχείρησής σας</a:t>
            </a:r>
            <a:r>
              <a:rPr lang="el-GR" sz="1600" smtClean="0"/>
              <a:t>;</a:t>
            </a:r>
            <a:r>
              <a:rPr lang="en-US" sz="1600" smtClean="0"/>
              <a:t>”</a:t>
            </a:r>
            <a:endParaRPr lang="el-GR" sz="16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7472581709210268E-2"/>
          <c:y val="0.35232210260353497"/>
          <c:w val="0.84066273855510654"/>
          <c:h val="0.641039533846766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1D0A5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100" b="1" i="1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ΑΠΑΝΤΗΣΕΙΣ!$B$135:$B$140</c:f>
              <c:strCache>
                <c:ptCount val="6"/>
                <c:pt idx="0">
                  <c:v>5 – Πολύ</c:v>
                </c:pt>
                <c:pt idx="1">
                  <c:v>4 – Αρκετά</c:v>
                </c:pt>
                <c:pt idx="2">
                  <c:v>3 – Ούτε πολύ/Ούτε λίγο</c:v>
                </c:pt>
                <c:pt idx="3">
                  <c:v>2 – Λίγο</c:v>
                </c:pt>
                <c:pt idx="4">
                  <c:v>1 – Καθόλου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ΑΠΑΝΤΗΣΕΙΣ!$D$135:$D$140</c:f>
              <c:numCache>
                <c:formatCode>0%</c:formatCode>
                <c:ptCount val="6"/>
                <c:pt idx="0">
                  <c:v>0.19069767441860463</c:v>
                </c:pt>
                <c:pt idx="1">
                  <c:v>0.49767441860465128</c:v>
                </c:pt>
                <c:pt idx="2">
                  <c:v>0.19069767441860463</c:v>
                </c:pt>
                <c:pt idx="3">
                  <c:v>6.9767441860465129E-2</c:v>
                </c:pt>
                <c:pt idx="4">
                  <c:v>4.6511627906976761E-3</c:v>
                </c:pt>
                <c:pt idx="5">
                  <c:v>4.6511627906976764E-2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26"/>
  <c:chart>
    <c:title>
      <c:tx>
        <c:rich>
          <a:bodyPr/>
          <a:lstStyle/>
          <a:p>
            <a:pPr>
              <a:defRPr sz="1600" i="0"/>
            </a:pPr>
            <a:r>
              <a:rPr lang="en-US" sz="1600" i="0" smtClean="0"/>
              <a:t>“</a:t>
            </a:r>
            <a:r>
              <a:rPr lang="el-GR" sz="1600" i="0" smtClean="0"/>
              <a:t>Σε </a:t>
            </a:r>
            <a:r>
              <a:rPr lang="el-GR" sz="1600" i="0"/>
              <a:t>γενικές γραμμές και σε μια κλίμακα από 1-Καθόλου μέχρι 5-Πολύ, σε τι βαθμό θα λέγατε ότι οι εργαζόμενοι της επιχείρησης επιδεικνύουν διάθεση επίλυσης των προβλημάτων που προκύπτουν στην εξέλιξη της καθημερινότητας</a:t>
            </a:r>
            <a:r>
              <a:rPr lang="el-GR" sz="1600" i="0" smtClean="0"/>
              <a:t>;</a:t>
            </a:r>
            <a:r>
              <a:rPr lang="en-US" sz="1600" i="0" smtClean="0"/>
              <a:t>”</a:t>
            </a:r>
            <a:endParaRPr lang="el-GR" sz="1600" i="0"/>
          </a:p>
        </c:rich>
      </c:tx>
      <c:layout>
        <c:manualLayout>
          <c:xMode val="edge"/>
          <c:yMode val="edge"/>
          <c:x val="0.1061049131517434"/>
          <c:y val="1.628024236623281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9751781741123249E-2"/>
          <c:y val="0.35130455590404491"/>
          <c:w val="0.84169231312103454"/>
          <c:h val="0.6191970122977791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1D0A5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 i="1">
                      <a:solidFill>
                        <a:schemeClr val="bg1"/>
                      </a:solidFill>
                    </a:defRPr>
                  </a:pPr>
                  <a:endParaRPr lang="el-GR"/>
                </a:p>
              </c:txPr>
            </c:dLbl>
            <c:txPr>
              <a:bodyPr/>
              <a:lstStyle/>
              <a:p>
                <a:pPr>
                  <a:defRPr sz="1100" b="1" i="1"/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ΑΠΑΝΤΗΣΕΙΣ!$B$152:$B$157</c:f>
              <c:strCache>
                <c:ptCount val="6"/>
                <c:pt idx="0">
                  <c:v>5 – Πολύ</c:v>
                </c:pt>
                <c:pt idx="1">
                  <c:v>4 – Αρκετά</c:v>
                </c:pt>
                <c:pt idx="2">
                  <c:v>3 – Ούτε πολύ/Ούτε λίγο</c:v>
                </c:pt>
                <c:pt idx="3">
                  <c:v>2 – Λίγο</c:v>
                </c:pt>
                <c:pt idx="4">
                  <c:v>1 – Καθόλου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ΑΠΑΝΤΗΣΕΙΣ!$D$152:$D$157</c:f>
              <c:numCache>
                <c:formatCode>0%</c:formatCode>
                <c:ptCount val="6"/>
                <c:pt idx="0">
                  <c:v>0.17674418604651168</c:v>
                </c:pt>
                <c:pt idx="1">
                  <c:v>0.42325581395348838</c:v>
                </c:pt>
                <c:pt idx="2">
                  <c:v>0.2558139534883721</c:v>
                </c:pt>
                <c:pt idx="3">
                  <c:v>8.8372093023255827E-2</c:v>
                </c:pt>
                <c:pt idx="4">
                  <c:v>9.3023255813953504E-3</c:v>
                </c:pt>
                <c:pt idx="5">
                  <c:v>4.6511627906976764E-2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1F68F-8BFD-4943-837C-C6EB2206225B}" type="datetimeFigureOut">
              <a:rPr lang="el-GR" smtClean="0"/>
              <a:pPr/>
              <a:t>29/11/2021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AD2D0-B45B-4B49-A9C2-5C73C39421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20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D2D0-B45B-4B49-A9C2-5C73C394212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D2D0-B45B-4B49-A9C2-5C73C3942129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8CF33-DD28-4F89-AF23-63F01105A15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9672-6F1B-4F15-8881-A2F4E7C77E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2B9E-FF07-4C32-9314-47D8079D3FB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1BCD-A5DF-4DA5-B8D4-E8E28934D1DF}" type="slidenum">
              <a:rPr lang="es-ES"/>
              <a:pPr/>
              <a:t>‹#›</a:t>
            </a:fld>
            <a:endParaRPr lang="es-ES"/>
          </a:p>
        </p:txBody>
      </p:sp>
      <p:pic>
        <p:nvPicPr>
          <p:cNvPr id="14745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21" y="404664"/>
            <a:ext cx="26745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725"/>
            <a:ext cx="3168352" cy="6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- Πίνακας"/>
          <p:cNvGraphicFramePr>
            <a:graphicFrameLocks noGrp="1"/>
          </p:cNvGraphicFramePr>
          <p:nvPr userDrawn="1"/>
        </p:nvGraphicFramePr>
        <p:xfrm>
          <a:off x="7740352" y="6620590"/>
          <a:ext cx="1350010" cy="192786"/>
        </p:xfrm>
        <a:graphic>
          <a:graphicData uri="http://schemas.openxmlformats.org/drawingml/2006/table">
            <a:tbl>
              <a:tblPr/>
              <a:tblGrid>
                <a:gridCol w="1350010"/>
              </a:tblGrid>
              <a:tr h="18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F698-D147-4704-9BDD-9251C2F391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C0813-CB4B-4CF7-8CB9-2B9829D22F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E5C0-724F-4F08-8028-C6189BE989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DC065-B9B8-4ECA-88A5-6A12A7980D9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204D8-EF38-4928-8829-45D33957F0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038E9-49CF-4EAF-BF9E-A7A23419BB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0284C-59D3-441F-A3C9-3D2D857E29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979BCA-1DC7-4AD1-83D3-5919BD75F34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707904" y="2380431"/>
            <a:ext cx="5184576" cy="544513"/>
          </a:xfrm>
          <a:noFill/>
          <a:ln/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ΕΡΕΥΝΑ</a:t>
            </a:r>
            <a:r>
              <a:rPr lang="el-GR" sz="3600" b="1" smtClean="0">
                <a:solidFill>
                  <a:schemeClr val="bg1"/>
                </a:solidFill>
              </a:rPr>
              <a:t/>
            </a:r>
            <a:br>
              <a:rPr lang="el-GR" sz="3600" b="1" smtClean="0">
                <a:solidFill>
                  <a:schemeClr val="bg1"/>
                </a:solidFill>
              </a:rPr>
            </a:br>
            <a:r>
              <a:rPr lang="el-GR" sz="2800" b="1" smtClean="0">
                <a:solidFill>
                  <a:schemeClr val="bg1"/>
                </a:solidFill>
              </a:rPr>
              <a:t>Για την επιλογή και την κατάρτιση του προσωπικού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825" y="6021288"/>
            <a:ext cx="26745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6" name="Picture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456" y="5085184"/>
            <a:ext cx="3810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7758494" y="6621224"/>
          <a:ext cx="1350010" cy="192786"/>
        </p:xfrm>
        <a:graphic>
          <a:graphicData uri="http://schemas.openxmlformats.org/drawingml/2006/table">
            <a:tbl>
              <a:tblPr/>
              <a:tblGrid>
                <a:gridCol w="1350010"/>
              </a:tblGrid>
              <a:tr h="192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5969345"/>
              </p:ext>
            </p:extLst>
          </p:nvPr>
        </p:nvGraphicFramePr>
        <p:xfrm>
          <a:off x="0" y="1772816"/>
          <a:ext cx="87484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35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152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smtClean="0">
                <a:solidFill>
                  <a:srgbClr val="000000"/>
                </a:solidFill>
              </a:rPr>
              <a:t>“</a:t>
            </a:r>
            <a:r>
              <a:rPr lang="el-GR" sz="1200" b="1" smtClean="0">
                <a:solidFill>
                  <a:srgbClr val="000000"/>
                </a:solidFill>
              </a:rPr>
              <a:t>Συμπληρώστε </a:t>
            </a:r>
            <a:r>
              <a:rPr lang="el-GR" sz="1200" b="1">
                <a:solidFill>
                  <a:srgbClr val="000000"/>
                </a:solidFill>
              </a:rPr>
              <a:t>τις πέντε (5) βασικές από τις αναγραφόμενες γνώσεις, δεξιότητες και ικανότητες για τους εργαζόμενους και υποψήφιους εργαζόμενους που απαιτούνται στην επιχείρησή σας</a:t>
            </a:r>
            <a:r>
              <a:rPr lang="el-GR" sz="1200" b="1" smtClean="0">
                <a:solidFill>
                  <a:srgbClr val="000000"/>
                </a:solidFill>
              </a:rPr>
              <a:t>:</a:t>
            </a:r>
            <a:r>
              <a:rPr lang="en-US" sz="1200" b="1" smtClean="0">
                <a:solidFill>
                  <a:srgbClr val="000000"/>
                </a:solidFill>
              </a:rPr>
              <a:t>” </a:t>
            </a:r>
            <a:r>
              <a:rPr lang="en-US" sz="1200" b="1">
                <a:solidFill>
                  <a:srgbClr val="000000"/>
                </a:solidFill>
              </a:rPr>
              <a:t>(</a:t>
            </a:r>
            <a:r>
              <a:rPr lang="el-GR" sz="1200" b="1" smtClean="0">
                <a:solidFill>
                  <a:srgbClr val="000000"/>
                </a:solidFill>
              </a:rPr>
              <a:t>οι 7 πιο βασικές)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693440"/>
              </p:ext>
            </p:extLst>
          </p:nvPr>
        </p:nvGraphicFramePr>
        <p:xfrm>
          <a:off x="179513" y="2492896"/>
          <a:ext cx="7632848" cy="350103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8444"/>
                <a:gridCol w="729268"/>
                <a:gridCol w="1206284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Ειδικές Επαγγελματικές γνώσεις &amp; δεξιότητες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84%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86%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94%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Ικανότητα συνεργασίας σε ομάδα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83%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Επικοινωνιακές δεξιότητες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47%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55%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Κριτική σκέψη &amp; επίλυση προβλημάτων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Γνώση/Χρήση Αγγλικών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49%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Ευελιξία και προσαρμοστικότητα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27%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Οργανωτικότητα &amp; τεχνικές διαχείρισης χρόνου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152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Συμπληρώστε τις πέντε (5) βασικές από τις αναγραφόμενες γνώσεις, δεξιότητες και ικανότητες για τους εργαζόμενους και υποψήφιους εργαζόμενους που απαιτούνται στην επιχείρησή σας:</a:t>
            </a:r>
            <a:r>
              <a:rPr lang="en-US" sz="1200" b="1">
                <a:solidFill>
                  <a:srgbClr val="000000"/>
                </a:solidFill>
              </a:rPr>
              <a:t>” (</a:t>
            </a:r>
            <a:r>
              <a:rPr lang="el-GR" sz="1200" b="1">
                <a:solidFill>
                  <a:srgbClr val="000000"/>
                </a:solidFill>
              </a:rPr>
              <a:t>οι 7 πιο βασικές)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1889413"/>
              </p:ext>
            </p:extLst>
          </p:nvPr>
        </p:nvGraphicFramePr>
        <p:xfrm>
          <a:off x="179513" y="2524703"/>
          <a:ext cx="7632848" cy="324804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94797"/>
                <a:gridCol w="941506"/>
                <a:gridCol w="979309"/>
                <a:gridCol w="979309"/>
                <a:gridCol w="979309"/>
                <a:gridCol w="979309"/>
                <a:gridCol w="979309"/>
              </a:tblGrid>
              <a:tr h="5598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Ειδικές Επαγγελματικές γνώσεις &amp; δεξιότητες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48%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84%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9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Ικανότητα συνεργασίας σε ομάδα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78%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3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Επικοινωνιακές δεξιότητες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47%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Κριτική σκέψη &amp; επίλυση προβλημάτων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Γνώση/Χρήση Αγγλικών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71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Ευελιξία και προσαρμοστικότητα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71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Οργανωτικότητα &amp; τεχνικές διαχείρισης χρόνου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03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382768"/>
              </p:ext>
            </p:extLst>
          </p:nvPr>
        </p:nvGraphicFramePr>
        <p:xfrm>
          <a:off x="251520" y="1844824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5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7890773"/>
              </p:ext>
            </p:extLst>
          </p:nvPr>
        </p:nvGraphicFramePr>
        <p:xfrm>
          <a:off x="179512" y="1844823"/>
          <a:ext cx="8136904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18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2786243"/>
              </p:ext>
            </p:extLst>
          </p:nvPr>
        </p:nvGraphicFramePr>
        <p:xfrm>
          <a:off x="0" y="1844824"/>
          <a:ext cx="83884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89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6511531"/>
              </p:ext>
            </p:extLst>
          </p:nvPr>
        </p:nvGraphicFramePr>
        <p:xfrm>
          <a:off x="35496" y="1988840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66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Σε γενικές γραμμές θα λέγατε ότι οι εργαζόμενοι στην επιχείρησή σας: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911601"/>
              </p:ext>
            </p:extLst>
          </p:nvPr>
        </p:nvGraphicFramePr>
        <p:xfrm>
          <a:off x="179513" y="2492896"/>
          <a:ext cx="7632848" cy="185595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39"/>
                <a:gridCol w="792088"/>
                <a:gridCol w="1061669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Εργάζονται με ζήλο και έχουν ενδιαφέρον για την εργασία τους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56%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Εργάζονται λόγω υποχρέωσης και διεκπεραιωτικά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Σε γενικές γραμμές θα λέγατε ότι οι εργαζόμενοι στην επιχείρησή σας: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097755"/>
              </p:ext>
            </p:extLst>
          </p:nvPr>
        </p:nvGraphicFramePr>
        <p:xfrm>
          <a:off x="179513" y="2524703"/>
          <a:ext cx="8136902" cy="205642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1"/>
                <a:gridCol w="828771"/>
                <a:gridCol w="1043980"/>
                <a:gridCol w="1043980"/>
                <a:gridCol w="1043980"/>
                <a:gridCol w="1043980"/>
                <a:gridCol w="1043980"/>
              </a:tblGrid>
              <a:tr h="5677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Εργάζονται με ζήλο και έχουν ενδιαφέρον για την εργασία τους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Εργάζονται λόγω υποχρέωσης και διεκπεραιωτικά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09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471319"/>
              </p:ext>
            </p:extLst>
          </p:nvPr>
        </p:nvGraphicFramePr>
        <p:xfrm>
          <a:off x="-36512" y="191683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31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95536" y="2471985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Έρευνα για την επιλογή και την κατάρτιση του προσωπικού σε επιχειρήσεις – μέλη του ΕΒΕΘ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dirty="0" smtClean="0">
              <a:latin typeface="Calibri" pitchFamily="34" charset="0"/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Μέγεθος Δείγματος:		21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επιχειρήσεις – μέλη ΕΒΕΘ</a:t>
            </a:r>
          </a:p>
          <a:p>
            <a:endParaRPr lang="el-G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Περίοδος Δειγματοληψίας:	1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24 Νοεμβρίου 2021</a:t>
            </a:r>
          </a:p>
          <a:p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Μέθοδος Δειγματοληψίας:	Ηλεκτρονικό Ερωτηματολόγιο 					μέσω Διαδικτύου</a:t>
            </a:r>
          </a:p>
          <a:p>
            <a:endParaRPr lang="el-G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l-GR" i="1" dirty="0" smtClean="0">
                <a:latin typeface="Calibri" pitchFamily="34" charset="0"/>
              </a:rPr>
              <a:t>Η </a:t>
            </a:r>
            <a:r>
              <a:rPr lang="en-US" b="1" i="1" dirty="0" smtClean="0">
                <a:latin typeface="Calibri" pitchFamily="34" charset="0"/>
              </a:rPr>
              <a:t>Palmos Analysis</a:t>
            </a:r>
            <a:r>
              <a:rPr lang="el-GR" b="1" i="1" dirty="0" smtClean="0">
                <a:latin typeface="Calibri" pitchFamily="34" charset="0"/>
              </a:rPr>
              <a:t> </a:t>
            </a:r>
            <a:r>
              <a:rPr lang="el-GR" i="1" dirty="0" smtClean="0">
                <a:latin typeface="Calibri" pitchFamily="34" charset="0"/>
              </a:rPr>
              <a:t>είναι μέλος των </a:t>
            </a:r>
            <a:r>
              <a:rPr lang="en-US" b="1" i="1" dirty="0" smtClean="0">
                <a:latin typeface="Calibri" pitchFamily="34" charset="0"/>
              </a:rPr>
              <a:t>ESOMAR</a:t>
            </a:r>
            <a:r>
              <a:rPr lang="el-GR" i="1" dirty="0" smtClean="0">
                <a:latin typeface="Calibri" pitchFamily="34" charset="0"/>
              </a:rPr>
              <a:t> και </a:t>
            </a:r>
            <a:r>
              <a:rPr lang="en-US" b="1" i="1" dirty="0" smtClean="0">
                <a:latin typeface="Calibri" pitchFamily="34" charset="0"/>
              </a:rPr>
              <a:t>WAPOR</a:t>
            </a:r>
            <a:r>
              <a:rPr lang="el-GR" i="1" dirty="0" smtClean="0">
                <a:latin typeface="Calibri" pitchFamily="34" charset="0"/>
              </a:rPr>
              <a:t> και έχει </a:t>
            </a:r>
            <a:r>
              <a:rPr lang="el-GR" b="1" i="1" dirty="0" smtClean="0">
                <a:latin typeface="Calibri" pitchFamily="34" charset="0"/>
              </a:rPr>
              <a:t>Αριθμό Μητρώου 11</a:t>
            </a:r>
            <a:r>
              <a:rPr lang="el-GR" i="1" dirty="0" smtClean="0">
                <a:latin typeface="Calibri" pitchFamily="34" charset="0"/>
              </a:rPr>
              <a:t> στο </a:t>
            </a:r>
            <a:r>
              <a:rPr lang="el-GR" b="1" i="1" dirty="0" smtClean="0">
                <a:latin typeface="Calibri" pitchFamily="34" charset="0"/>
              </a:rPr>
              <a:t>Μητρώο Φορέων &amp; Επιχειρήσεων Δημοσκοπήσεων του ΕΣΡ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979712" y="19168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mtClean="0">
                <a:ln w="1905"/>
                <a:solidFill>
                  <a:schemeClr val="accent5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ΤΑΥΤΟΤΗΤΑ ΕΡΕΥΝΑΣ</a:t>
            </a:r>
            <a:endParaRPr lang="el-GR" sz="2800" b="1" dirty="0" smtClean="0">
              <a:ln w="1905"/>
              <a:solidFill>
                <a:schemeClr val="accent5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016427"/>
              </p:ext>
            </p:extLst>
          </p:nvPr>
        </p:nvGraphicFramePr>
        <p:xfrm>
          <a:off x="251520" y="1844824"/>
          <a:ext cx="799288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83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Σε γενικές γραμμές υπάρχει κάποιο σύστημα (θεσμοθετημένο ή άτυπο) για την επιβράβευση των εργαζομένων στην επιχείρησή σας βάσει της απόδοσής τους: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4367666"/>
              </p:ext>
            </p:extLst>
          </p:nvPr>
        </p:nvGraphicFramePr>
        <p:xfrm>
          <a:off x="179513" y="2725170"/>
          <a:ext cx="7632848" cy="226722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39"/>
                <a:gridCol w="792088"/>
                <a:gridCol w="1061669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Ναι, θεσμοθετημένο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Ναι,</a:t>
                      </a:r>
                      <a:r>
                        <a:rPr lang="el-GR" sz="1050" b="1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άτυπο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Σε γενικές γραμμές υπάρχει κάποιο σύστημα (θεσμοθετημένο ή άτυπο) για την επιβράβευση των εργαζομένων στην επιχείρησή σας βάσει της απόδοσής τους: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5223304"/>
              </p:ext>
            </p:extLst>
          </p:nvPr>
        </p:nvGraphicFramePr>
        <p:xfrm>
          <a:off x="179513" y="2524703"/>
          <a:ext cx="8136902" cy="252024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1"/>
                <a:gridCol w="828771"/>
                <a:gridCol w="1043980"/>
                <a:gridCol w="1043980"/>
                <a:gridCol w="1043980"/>
                <a:gridCol w="1043980"/>
                <a:gridCol w="1043980"/>
              </a:tblGrid>
              <a:tr h="5677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Ναι, θεσμοθετημένο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Ναι,</a:t>
                      </a:r>
                      <a:r>
                        <a:rPr lang="el-GR" sz="1050" b="1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άτυπο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34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1825289"/>
              </p:ext>
            </p:extLst>
          </p:nvPr>
        </p:nvGraphicFramePr>
        <p:xfrm>
          <a:off x="0" y="1916832"/>
          <a:ext cx="81003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49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Θεωρείτε ότι είναι αναγκαίο κάποιο πρόγραμμα επιδοτούμενης ή μη κατάρτισης για τους εργαζόμενους της επιχείρησής σας στις γνώσεις, δεξιότητες και ικανότητες που αναφέρατε παραπάνω;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195725"/>
              </p:ext>
            </p:extLst>
          </p:nvPr>
        </p:nvGraphicFramePr>
        <p:xfrm>
          <a:off x="251520" y="2852936"/>
          <a:ext cx="7632848" cy="185595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39"/>
                <a:gridCol w="792088"/>
                <a:gridCol w="1061669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27%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8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Θεωρείτε ότι είναι αναγκαίο κάποιο πρόγραμμα επιδοτούμενης ή μη κατάρτισης για τους εργαζόμενους της επιχείρησής σας στις γνώσεις, δεξιότητες και ικανότητες που αναφέρατε παραπάνω;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104730"/>
              </p:ext>
            </p:extLst>
          </p:nvPr>
        </p:nvGraphicFramePr>
        <p:xfrm>
          <a:off x="179513" y="2524703"/>
          <a:ext cx="8136902" cy="205642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1"/>
                <a:gridCol w="828771"/>
                <a:gridCol w="1043980"/>
                <a:gridCol w="1043980"/>
                <a:gridCol w="1043980"/>
                <a:gridCol w="1043980"/>
                <a:gridCol w="1043980"/>
              </a:tblGrid>
              <a:tr h="5677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57%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82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2519051"/>
              </p:ext>
            </p:extLst>
          </p:nvPr>
        </p:nvGraphicFramePr>
        <p:xfrm>
          <a:off x="107504" y="1844824"/>
          <a:ext cx="806489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Οι εργαζόμενοι της επιχείρησής σας έχουν συμμετάσχει κατά την τελευταία τριετία σε κάποιο πρόγραμμα επιδοτούμενης ή μη κατάρτισης;</a:t>
            </a:r>
            <a:r>
              <a:rPr lang="en-US" sz="1200" b="1" smtClean="0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22424"/>
              </p:ext>
            </p:extLst>
          </p:nvPr>
        </p:nvGraphicFramePr>
        <p:xfrm>
          <a:off x="251520" y="2852936"/>
          <a:ext cx="7632848" cy="185595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39"/>
                <a:gridCol w="792088"/>
                <a:gridCol w="1061669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96853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Οι εργαζόμενοι της επιχείρησής σας έχουν συμμετάσχει κατά την τελευταία τριετία σε κάποιο πρόγραμμα επιδοτούμενης ή μη κατάρτισης;</a:t>
            </a:r>
            <a:r>
              <a:rPr lang="en-US" sz="1200" b="1" smtClean="0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023411"/>
              </p:ext>
            </p:extLst>
          </p:nvPr>
        </p:nvGraphicFramePr>
        <p:xfrm>
          <a:off x="179513" y="2524703"/>
          <a:ext cx="8136902" cy="205642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88231"/>
                <a:gridCol w="828771"/>
                <a:gridCol w="1043980"/>
                <a:gridCol w="1043980"/>
                <a:gridCol w="1043980"/>
                <a:gridCol w="1043980"/>
                <a:gridCol w="1043980"/>
              </a:tblGrid>
              <a:tr h="5677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Ναι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48%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Όχι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59%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81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32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5041235"/>
              </p:ext>
            </p:extLst>
          </p:nvPr>
        </p:nvGraphicFramePr>
        <p:xfrm>
          <a:off x="0" y="1988840"/>
          <a:ext cx="83164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758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0584685"/>
              </p:ext>
            </p:extLst>
          </p:nvPr>
        </p:nvGraphicFramePr>
        <p:xfrm>
          <a:off x="395536" y="1916832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397374"/>
              </p:ext>
            </p:extLst>
          </p:nvPr>
        </p:nvGraphicFramePr>
        <p:xfrm>
          <a:off x="0" y="1844824"/>
          <a:ext cx="84604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639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2204095"/>
              </p:ext>
            </p:extLst>
          </p:nvPr>
        </p:nvGraphicFramePr>
        <p:xfrm>
          <a:off x="107504" y="1916831"/>
          <a:ext cx="8424936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85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152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Ποιο είναι κατά τη γνώμη σας, το σημαντικότερο εμπόδιο που αντιμετωπίζει η επιχείρησή σας για την κατάρτιση/εκπαίδευση των εργαζομένων της;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218527"/>
              </p:ext>
            </p:extLst>
          </p:nvPr>
        </p:nvGraphicFramePr>
        <p:xfrm>
          <a:off x="179513" y="2492896"/>
          <a:ext cx="7632848" cy="348473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8444"/>
                <a:gridCol w="729268"/>
                <a:gridCol w="1206284"/>
                <a:gridCol w="1206284"/>
                <a:gridCol w="1206284"/>
                <a:gridCol w="1206284"/>
              </a:tblGrid>
              <a:tr h="622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- ΜΕΤΑΠΟΙΗΣΗ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διαθέσιμου χρόνου για την κατάρτιση/εκπαίδευση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31%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χρηματοδότησης για την χρηματοδότηση προγραμμάτων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κατάλληλων προγραμμάτων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Απροθυμία συμμετοχής από την πλευρά των εργαζομένων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ενημέρωσης για τα διαθέσιμα προγράμματα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2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152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rgbClr val="000000"/>
                </a:solidFill>
              </a:rPr>
              <a:t>“</a:t>
            </a:r>
            <a:r>
              <a:rPr lang="el-GR" sz="1200" b="1">
                <a:solidFill>
                  <a:srgbClr val="000000"/>
                </a:solidFill>
              </a:rPr>
              <a:t>Ποιο είναι κατά τη γνώμη σας, το σημαντικότερο εμπόδιο που αντιμετωπίζει η επιχείρησή σας για την κατάρτιση/εκπαίδευση των εργαζομένων της;</a:t>
            </a:r>
            <a:r>
              <a:rPr lang="en-US" sz="1200" b="1">
                <a:solidFill>
                  <a:srgbClr val="000000"/>
                </a:solidFill>
              </a:rPr>
              <a:t>”</a:t>
            </a:r>
            <a:endParaRPr lang="el-GR" sz="12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427620"/>
              </p:ext>
            </p:extLst>
          </p:nvPr>
        </p:nvGraphicFramePr>
        <p:xfrm>
          <a:off x="179513" y="2524703"/>
          <a:ext cx="7632848" cy="3404943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94797"/>
                <a:gridCol w="941506"/>
                <a:gridCol w="979309"/>
                <a:gridCol w="979309"/>
                <a:gridCol w="979309"/>
                <a:gridCol w="979309"/>
                <a:gridCol w="979309"/>
              </a:tblGrid>
              <a:tr h="5598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διαθέσιμου χρόνου για την κατάρτιση/εκπαίδευση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31%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9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χρηματοδότησης για την χρηματοδότηση προγραμμάτων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3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κατάλληλων προγραμμάτων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Απροθυμία συμμετοχής από την πλευρά των εργαζομένων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Έλλειψη ενημέρωσης για τα διαθέσιμα προγράμματα κατάρτισης/εκπαίδευσης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11%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71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68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779912" y="2380431"/>
            <a:ext cx="5112568" cy="688529"/>
          </a:xfrm>
          <a:noFill/>
          <a:ln/>
        </p:spPr>
        <p:txBody>
          <a:bodyPr/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ΕΡΕΥΝΑ</a:t>
            </a:r>
            <a:r>
              <a:rPr lang="el-GR" sz="3600" b="1" smtClean="0">
                <a:solidFill>
                  <a:schemeClr val="bg1"/>
                </a:solidFill>
              </a:rPr>
              <a:t/>
            </a:r>
            <a:br>
              <a:rPr lang="el-GR" sz="3600" b="1" smtClean="0">
                <a:solidFill>
                  <a:schemeClr val="bg1"/>
                </a:solidFill>
              </a:rPr>
            </a:br>
            <a:r>
              <a:rPr lang="el-GR" sz="2800" b="1">
                <a:solidFill>
                  <a:schemeClr val="bg1"/>
                </a:solidFill>
              </a:rPr>
              <a:t>Για την επιλογή και την κατάρτιση του προσωπικού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825" y="6021288"/>
            <a:ext cx="26745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6" name="Picture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456" y="5085184"/>
            <a:ext cx="3810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7758494" y="6621224"/>
          <a:ext cx="1350010" cy="192786"/>
        </p:xfrm>
        <a:graphic>
          <a:graphicData uri="http://schemas.openxmlformats.org/drawingml/2006/table">
            <a:tbl>
              <a:tblPr/>
              <a:tblGrid>
                <a:gridCol w="1350010"/>
              </a:tblGrid>
              <a:tr h="192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9975324"/>
              </p:ext>
            </p:extLst>
          </p:nvPr>
        </p:nvGraphicFramePr>
        <p:xfrm>
          <a:off x="467544" y="1988840"/>
          <a:ext cx="70567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49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0385472"/>
              </p:ext>
            </p:extLst>
          </p:nvPr>
        </p:nvGraphicFramePr>
        <p:xfrm>
          <a:off x="251520" y="2060848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903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1314837"/>
              </p:ext>
            </p:extLst>
          </p:nvPr>
        </p:nvGraphicFramePr>
        <p:xfrm>
          <a:off x="251520" y="2057400"/>
          <a:ext cx="7560840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52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0326095"/>
              </p:ext>
            </p:extLst>
          </p:nvPr>
        </p:nvGraphicFramePr>
        <p:xfrm>
          <a:off x="251520" y="1844824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572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168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b="1">
                <a:solidFill>
                  <a:srgbClr val="000000"/>
                </a:solidFill>
              </a:rPr>
              <a:t>"Με ποιους από τους παρακάτω τρόπους αναζητάτε και προσλαμβάνετε προσωπικό στην επιχείρησή σας;" </a:t>
            </a:r>
          </a:p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b="1">
                <a:solidFill>
                  <a:srgbClr val="000000"/>
                </a:solidFill>
              </a:rPr>
              <a:t>(πολλαπλή επιλογή, επιλέξτε όσα ισχύουν)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395980"/>
              </p:ext>
            </p:extLst>
          </p:nvPr>
        </p:nvGraphicFramePr>
        <p:xfrm>
          <a:off x="179513" y="2564904"/>
          <a:ext cx="7632848" cy="3312367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78444"/>
                <a:gridCol w="729268"/>
                <a:gridCol w="1206284"/>
                <a:gridCol w="1206284"/>
                <a:gridCol w="1206284"/>
                <a:gridCol w="1206284"/>
              </a:tblGrid>
              <a:tr h="5946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ΚΛΑΔΟ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ΕΜΠΟΡΙΟ</a:t>
                      </a:r>
                      <a:endParaRPr kumimoji="0" lang="el-G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ΥΠΗΡΕΣΙΕΣ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ΒΙΟΜΗΧΑΝΙΑ </a:t>
                      </a:r>
                      <a:r>
                        <a:rPr kumimoji="0" lang="el-G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– ΜΕΤΑΠΟΙΗΣΗ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ΚΑΤΑΣΚΕΥΕΣ*</a:t>
                      </a:r>
                      <a:endParaRPr kumimoji="0" lang="el-GR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720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αγγελιών στο διαδίκτυο ή στον τύπο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48</a:t>
                      </a:r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58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78%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336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των εργαζομένων της επιχείρησης και συγγενών/γνωστών τους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54%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52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62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432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των ιδιοκτητών/μετόχων και συγγενών/γνωστών τους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</a:t>
                      </a:r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20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πρακτικής άσκησης από εκπαιδευτικούς φορείς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21%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20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εταιρειών αναζήτησης προσωπικού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9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9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Άλλο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168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b="1">
                <a:solidFill>
                  <a:srgbClr val="000000"/>
                </a:solidFill>
              </a:rPr>
              <a:t>"Με ποιους από τους παρακάτω τρόπους αναζητάτε και προσλαμβάνετε προσωπικό στην επιχείρησή σας;" </a:t>
            </a:r>
          </a:p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1200" b="1">
                <a:solidFill>
                  <a:srgbClr val="000000"/>
                </a:solidFill>
              </a:rPr>
              <a:t>(πολλαπλή επιλογή, επιλέξτε όσα ισχύουν)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436334"/>
              </p:ext>
            </p:extLst>
          </p:nvPr>
        </p:nvGraphicFramePr>
        <p:xfrm>
          <a:off x="179513" y="2524703"/>
          <a:ext cx="7632848" cy="328056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94797"/>
                <a:gridCol w="941506"/>
                <a:gridCol w="979309"/>
                <a:gridCol w="979309"/>
                <a:gridCol w="979309"/>
                <a:gridCol w="979309"/>
                <a:gridCol w="979309"/>
              </a:tblGrid>
              <a:tr h="5598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ΑΝΑ ΚΥΚΛΟ ΕΡΓΑΣΙΩΝ</a:t>
                      </a:r>
                    </a:p>
                  </a:txBody>
                  <a:tcPr marL="9526" marR="9526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ΣΥΝΟΛΟ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Μέχρι 100.000€</a:t>
                      </a:r>
                      <a:endParaRPr kumimoji="0" 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100.001 € -250.000 €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250.001 € -500.000 €*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500.001 € -1.000.000 €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Πάνω από 1.000.000 €</a:t>
                      </a:r>
                      <a:endParaRPr kumimoji="0" lang="el-G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αγγελιών στο διαδίκτυο ή στον τύπο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41%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72%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9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των εργαζομένων της επιχείρησης και συγγενών/γνωστών τους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54%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69%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3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των ιδιοκτητών/μετόχων και συγγενών/γνωστών τους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28%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44%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πρακτικής άσκησης από εκπαιδευτικούς φορείς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36%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0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Μέσω εταιρειών αναζήτησης προσωπικού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20%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17%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39%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71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ΔΞ/ΔΑ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6%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13%</a:t>
                      </a:r>
                      <a:endParaRPr lang="el-GR" sz="1400" b="0" i="0" u="none" strike="noStrike" kern="1200" dirty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0%</a:t>
                      </a:r>
                      <a:endParaRPr lang="el-G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71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Άλλο</a:t>
                      </a:r>
                      <a:endParaRPr lang="el-G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4%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2%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6065937"/>
            <a:ext cx="4248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l-GR" sz="900" dirty="0" smtClean="0">
                <a:solidFill>
                  <a:srgbClr val="000000"/>
                </a:solidFill>
              </a:rPr>
              <a:t>* Ενδεικτικά αποτελέσματα λόγω μικρής βάσης δείγματος (</a:t>
            </a:r>
            <a:r>
              <a:rPr lang="el-GR" sz="900" dirty="0" smtClean="0">
                <a:solidFill>
                  <a:srgbClr val="000000"/>
                </a:solidFill>
              </a:rPr>
              <a:t>Ν</a:t>
            </a:r>
            <a:r>
              <a:rPr lang="en-US" sz="900" dirty="0" smtClean="0">
                <a:solidFill>
                  <a:srgbClr val="000000"/>
                </a:solidFill>
              </a:rPr>
              <a:t>&lt;</a:t>
            </a:r>
            <a:r>
              <a:rPr lang="el-GR" sz="900" dirty="0" smtClean="0">
                <a:solidFill>
                  <a:srgbClr val="000000"/>
                </a:solidFill>
              </a:rPr>
              <a:t>30</a:t>
            </a:r>
            <a:r>
              <a:rPr lang="el-GR" sz="900" dirty="0" smtClean="0">
                <a:solidFill>
                  <a:srgbClr val="000000"/>
                </a:solidFill>
              </a:rPr>
              <a:t>)</a:t>
            </a:r>
            <a:endParaRPr lang="el-GR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2311</Words>
  <Application>Microsoft Office PowerPoint</Application>
  <PresentationFormat>Προβολή στην οθόνη (4:3)</PresentationFormat>
  <Paragraphs>659</Paragraphs>
  <Slides>34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Diseño predeterminado</vt:lpstr>
      <vt:lpstr>ΕΡΕΥΝΑ Για την επιλογή και την κατάρτιση του προσωπικού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ΕΡΕΥΝΑ Για την επιλογή και την κατάρτιση του προσωπικού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Alexander Temekenidis</cp:lastModifiedBy>
  <cp:revision>670</cp:revision>
  <dcterms:created xsi:type="dcterms:W3CDTF">2010-05-23T14:28:12Z</dcterms:created>
  <dcterms:modified xsi:type="dcterms:W3CDTF">2021-11-29T09:40:17Z</dcterms:modified>
</cp:coreProperties>
</file>